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3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12.xml" ContentType="application/vnd.openxmlformats-officedocument.presentationml.slide+xml"/>
  <Override PartName="/ppt/slides/slide1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18.xml" ContentType="application/vnd.openxmlformats-officedocument.presentationml.slide+xml"/>
  <Override PartName="/ppt/slides/slide17.xml" ContentType="application/vnd.openxmlformats-officedocument.presentationml.slide+xml"/>
  <Override PartName="/ppt/slides/slide20.xml" ContentType="application/vnd.openxmlformats-officedocument.presentationml.slide+xml"/>
  <Override PartName="/ppt/slides/slide19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notesMasters/notesMaster1.xml" ContentType="application/vnd.openxmlformats-officedocument.presentationml.notesMaster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5" r:id="rId1"/>
  </p:sldMasterIdLst>
  <p:notesMasterIdLst>
    <p:notesMasterId r:id="rId22"/>
  </p:notesMasterIdLst>
  <p:handoutMasterIdLst>
    <p:handoutMasterId r:id="rId23"/>
  </p:handoutMasterIdLst>
  <p:sldIdLst>
    <p:sldId id="256" r:id="rId2"/>
    <p:sldId id="322" r:id="rId3"/>
    <p:sldId id="323" r:id="rId4"/>
    <p:sldId id="267" r:id="rId5"/>
    <p:sldId id="327" r:id="rId6"/>
    <p:sldId id="326" r:id="rId7"/>
    <p:sldId id="325" r:id="rId8"/>
    <p:sldId id="264" r:id="rId9"/>
    <p:sldId id="330" r:id="rId10"/>
    <p:sldId id="318" r:id="rId11"/>
    <p:sldId id="281" r:id="rId12"/>
    <p:sldId id="328" r:id="rId13"/>
    <p:sldId id="319" r:id="rId14"/>
    <p:sldId id="283" r:id="rId15"/>
    <p:sldId id="296" r:id="rId16"/>
    <p:sldId id="329" r:id="rId17"/>
    <p:sldId id="295" r:id="rId18"/>
    <p:sldId id="290" r:id="rId19"/>
    <p:sldId id="324" r:id="rId20"/>
    <p:sldId id="288" r:id="rId21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0" d="100"/>
          <a:sy n="60" d="100"/>
        </p:scale>
        <p:origin x="3274" y="3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openxmlformats.org/officeDocument/2006/relationships/customXml" Target="../customXml/item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Relationship Id="rId30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54CA0C-AA4F-44E3-8A94-79CD0BF54AE8}" type="datetimeFigureOut">
              <a:rPr lang="en-GB" smtClean="0"/>
              <a:t>03/09/2026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2FC23B-3DD4-4D86-9CDE-430C65E84D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5885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A9366F-49ED-44E1-8972-1055A4541E22}" type="datetimeFigureOut">
              <a:rPr lang="en-GB" smtClean="0"/>
              <a:t>03/09/2026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F83FED-50FE-4BC6-B7FD-1B9587C946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09862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F83FED-50FE-4BC6-B7FD-1B9587C9467C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29316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F83FED-50FE-4BC6-B7FD-1B9587C9467C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55710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59880-1E9C-48A0-A21E-57B6D1A0C827}" type="datetimeFigureOut">
              <a:rPr lang="en-GB" smtClean="0"/>
              <a:t>03/09/2026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7EE42-B38C-4193-B746-A80BECDFAEB9}" type="slidenum">
              <a:rPr lang="en-GB" smtClean="0"/>
              <a:t>‹#›</a:t>
            </a:fld>
            <a:endParaRPr lang="en-GB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02911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59880-1E9C-48A0-A21E-57B6D1A0C827}" type="datetimeFigureOut">
              <a:rPr lang="en-GB" smtClean="0"/>
              <a:t>03/09/2026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7EE42-B38C-4193-B746-A80BECDFAE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76502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59880-1E9C-48A0-A21E-57B6D1A0C827}" type="datetimeFigureOut">
              <a:rPr lang="en-GB" smtClean="0"/>
              <a:t>03/09/2026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7EE42-B38C-4193-B746-A80BECDFAE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53963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59880-1E9C-48A0-A21E-57B6D1A0C827}" type="datetimeFigureOut">
              <a:rPr lang="en-GB" smtClean="0"/>
              <a:t>03/09/2026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7EE42-B38C-4193-B746-A80BECDFAE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00619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59880-1E9C-48A0-A21E-57B6D1A0C827}" type="datetimeFigureOut">
              <a:rPr lang="en-GB" smtClean="0"/>
              <a:t>03/09/2026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7EE42-B38C-4193-B746-A80BECDFAE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53097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59880-1E9C-48A0-A21E-57B6D1A0C827}" type="datetimeFigureOut">
              <a:rPr lang="en-GB" smtClean="0"/>
              <a:t>03/09/2026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7EE42-B38C-4193-B746-A80BECDFAE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71076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59880-1E9C-48A0-A21E-57B6D1A0C827}" type="datetimeFigureOut">
              <a:rPr lang="en-GB" smtClean="0"/>
              <a:t>03/09/2026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7EE42-B38C-4193-B746-A80BECDFAE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30059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59880-1E9C-48A0-A21E-57B6D1A0C827}" type="datetimeFigureOut">
              <a:rPr lang="en-GB" smtClean="0"/>
              <a:t>03/09/2026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7EE42-B38C-4193-B746-A80BECDFAE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24836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59880-1E9C-48A0-A21E-57B6D1A0C827}" type="datetimeFigureOut">
              <a:rPr lang="en-GB" smtClean="0"/>
              <a:t>03/09/2026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7EE42-B38C-4193-B746-A80BECDFAE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85389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59880-1E9C-48A0-A21E-57B6D1A0C827}" type="datetimeFigureOut">
              <a:rPr lang="en-GB" smtClean="0"/>
              <a:t>03/09/2026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7EE42-B38C-4193-B746-A80BECDFAE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773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59880-1E9C-48A0-A21E-57B6D1A0C827}" type="datetimeFigureOut">
              <a:rPr lang="en-GB" smtClean="0"/>
              <a:t>03/09/2026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7EE42-B38C-4193-B746-A80BECDFAE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23441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59880-1E9C-48A0-A21E-57B6D1A0C827}" type="datetimeFigureOut">
              <a:rPr lang="en-GB" smtClean="0"/>
              <a:t>03/09/2026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7EE42-B38C-4193-B746-A80BECDFAEB9}" type="slidenum">
              <a:rPr lang="en-GB" smtClean="0"/>
              <a:t>‹#›</a:t>
            </a:fld>
            <a:endParaRPr lang="en-GB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155239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59880-1E9C-48A0-A21E-57B6D1A0C827}" type="datetimeFigureOut">
              <a:rPr lang="en-GB" smtClean="0"/>
              <a:t>03/09/2026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7EE42-B38C-4193-B746-A80BECDFAE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77181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59880-1E9C-48A0-A21E-57B6D1A0C827}" type="datetimeFigureOut">
              <a:rPr lang="en-GB" smtClean="0"/>
              <a:t>03/09/2026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7EE42-B38C-4193-B746-A80BECDFAEB9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405981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59880-1E9C-48A0-A21E-57B6D1A0C827}" type="datetimeFigureOut">
              <a:rPr lang="en-GB" smtClean="0"/>
              <a:t>03/09/2026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7EE42-B38C-4193-B746-A80BECDFAE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59611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59880-1E9C-48A0-A21E-57B6D1A0C827}" type="datetimeFigureOut">
              <a:rPr lang="en-GB" smtClean="0"/>
              <a:t>03/09/2026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7EE42-B38C-4193-B746-A80BECDFAE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14128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59880-1E9C-48A0-A21E-57B6D1A0C827}" type="datetimeFigureOut">
              <a:rPr lang="en-GB" smtClean="0"/>
              <a:t>03/09/2026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7EE42-B38C-4193-B746-A80BECDFAE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94305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2A559880-1E9C-48A0-A21E-57B6D1A0C827}" type="datetimeFigureOut">
              <a:rPr lang="en-GB" smtClean="0"/>
              <a:t>03/09/2026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EF07EE42-B38C-4193-B746-A80BECDFAE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716246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  <p:sldLayoutId id="2147483738" r:id="rId13"/>
    <p:sldLayoutId id="2147483739" r:id="rId14"/>
    <p:sldLayoutId id="2147483740" r:id="rId15"/>
    <p:sldLayoutId id="2147483741" r:id="rId16"/>
    <p:sldLayoutId id="2147483742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4063296"/>
            <a:ext cx="9144000" cy="1152663"/>
          </a:xfrm>
        </p:spPr>
        <p:txBody>
          <a:bodyPr anchor="ctr">
            <a:normAutofit/>
          </a:bodyPr>
          <a:lstStyle/>
          <a:p>
            <a:r>
              <a:rPr lang="en-GB" sz="44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Meet the Teacher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5329534"/>
            <a:ext cx="9144000" cy="646785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GB" sz="2000" dirty="0">
                <a:latin typeface="Arial Rounded MT Bold"/>
              </a:rPr>
              <a:t>September 2026</a:t>
            </a:r>
            <a:endParaRPr lang="en-GB" sz="2000" dirty="0">
              <a:latin typeface="Arial Rounded MT Bold" panose="020F0704030504030204" pitchFamily="34" charset="0"/>
            </a:endParaRPr>
          </a:p>
          <a:p>
            <a:r>
              <a:rPr lang="en-GB" sz="2000" dirty="0">
                <a:latin typeface="Arial Rounded MT Bold"/>
              </a:rPr>
              <a:t>Maple Class</a:t>
            </a:r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8596" y="1557181"/>
            <a:ext cx="3217333" cy="1790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97853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EC04703-C170-48E9-9930-4340F91D49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4911" y="1694968"/>
            <a:ext cx="1882409" cy="245083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B1D6943-985A-4BBE-A211-2C2BFD8A04D3}"/>
              </a:ext>
            </a:extLst>
          </p:cNvPr>
          <p:cNvSpPr txBox="1"/>
          <p:nvPr/>
        </p:nvSpPr>
        <p:spPr>
          <a:xfrm>
            <a:off x="1074656" y="688157"/>
            <a:ext cx="398378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Meet the Team</a:t>
            </a:r>
            <a:endParaRPr lang="en-GB" sz="4000" dirty="0">
              <a:solidFill>
                <a:schemeClr val="bg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B06FA6C-1189-45D8-A5DC-D19C4C66F213}"/>
              </a:ext>
            </a:extLst>
          </p:cNvPr>
          <p:cNvSpPr/>
          <p:nvPr/>
        </p:nvSpPr>
        <p:spPr>
          <a:xfrm>
            <a:off x="672445" y="4528563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Ms</a:t>
            </a:r>
            <a:r>
              <a:rPr lang="en-US" dirty="0">
                <a:solidFill>
                  <a:schemeClr val="bg1"/>
                </a:solidFill>
              </a:rPr>
              <a:t> Thompson</a:t>
            </a:r>
          </a:p>
          <a:p>
            <a:r>
              <a:rPr lang="en-US" dirty="0">
                <a:solidFill>
                  <a:schemeClr val="bg1"/>
                </a:solidFill>
              </a:rPr>
              <a:t>Reception and Year 1 teacher</a:t>
            </a:r>
          </a:p>
          <a:p>
            <a:r>
              <a:rPr lang="en-US" dirty="0">
                <a:solidFill>
                  <a:schemeClr val="bg1"/>
                </a:solidFill>
              </a:rPr>
              <a:t>Monday – Wednesday</a:t>
            </a:r>
          </a:p>
          <a:p>
            <a:r>
              <a:rPr lang="en-US" dirty="0">
                <a:solidFill>
                  <a:schemeClr val="bg1"/>
                </a:solidFill>
              </a:rPr>
              <a:t>Deputy Head and SENCO – Friday</a:t>
            </a:r>
          </a:p>
          <a:p>
            <a:r>
              <a:rPr lang="en-US" dirty="0">
                <a:solidFill>
                  <a:schemeClr val="bg1"/>
                </a:solidFill>
              </a:rPr>
              <a:t>Literacy Lead</a:t>
            </a:r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91BD586-9C8A-4FA1-B5A0-F34E41146D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64556" y="1570486"/>
            <a:ext cx="2010126" cy="257532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B59D100-CE11-4EB6-8D21-7FB9F8A97538}"/>
              </a:ext>
            </a:extLst>
          </p:cNvPr>
          <p:cNvSpPr/>
          <p:nvPr/>
        </p:nvSpPr>
        <p:spPr>
          <a:xfrm>
            <a:off x="6667893" y="4701867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Mrs Bravo</a:t>
            </a:r>
          </a:p>
          <a:p>
            <a:r>
              <a:rPr lang="en-US" dirty="0">
                <a:solidFill>
                  <a:schemeClr val="bg1"/>
                </a:solidFill>
              </a:rPr>
              <a:t>Reception and Year 1 teacher</a:t>
            </a:r>
          </a:p>
          <a:p>
            <a:r>
              <a:rPr lang="en-US" dirty="0">
                <a:solidFill>
                  <a:schemeClr val="bg1"/>
                </a:solidFill>
              </a:rPr>
              <a:t>Thursday and Friday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B77F6E7-0B2B-4332-9924-5717995F2BA6}"/>
              </a:ext>
            </a:extLst>
          </p:cNvPr>
          <p:cNvSpPr txBox="1"/>
          <p:nvPr/>
        </p:nvSpPr>
        <p:spPr>
          <a:xfrm>
            <a:off x="3685880" y="6297105"/>
            <a:ext cx="48093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PPA cover – Mrs Robinson and </a:t>
            </a:r>
            <a:r>
              <a:rPr lang="en-US" dirty="0" err="1">
                <a:solidFill>
                  <a:schemeClr val="bg1"/>
                </a:solidFill>
              </a:rPr>
              <a:t>Mr</a:t>
            </a:r>
            <a:r>
              <a:rPr lang="en-US" dirty="0">
                <a:solidFill>
                  <a:schemeClr val="bg1"/>
                </a:solidFill>
              </a:rPr>
              <a:t> Burrows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16134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5">
            <a:extLst>
              <a:ext uri="{FF2B5EF4-FFF2-40B4-BE49-F238E27FC236}">
                <a16:creationId xmlns:a16="http://schemas.microsoft.com/office/drawing/2014/main" id="{BCA46830-5357-478A-9575-53523F823D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9908" y="834742"/>
            <a:ext cx="2660667" cy="339789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29B9328-9670-4792-80B7-CA650EDDA2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9573" y="834742"/>
            <a:ext cx="2660667" cy="352605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F9BD9BD-451B-4B33-B133-D8C9EBBF9445}"/>
              </a:ext>
            </a:extLst>
          </p:cNvPr>
          <p:cNvSpPr/>
          <p:nvPr/>
        </p:nvSpPr>
        <p:spPr>
          <a:xfrm>
            <a:off x="1143806" y="4771476"/>
            <a:ext cx="29851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Mrs Walley – support staff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34845FC-6274-4DFF-BAC3-DEB64E73BAC5}"/>
              </a:ext>
            </a:extLst>
          </p:cNvPr>
          <p:cNvSpPr/>
          <p:nvPr/>
        </p:nvSpPr>
        <p:spPr>
          <a:xfrm>
            <a:off x="5505828" y="4771476"/>
            <a:ext cx="33281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Mrs </a:t>
            </a:r>
            <a:r>
              <a:rPr lang="en-US" dirty="0" err="1">
                <a:solidFill>
                  <a:schemeClr val="bg1"/>
                </a:solidFill>
              </a:rPr>
              <a:t>Wallaston</a:t>
            </a:r>
            <a:r>
              <a:rPr lang="en-US" dirty="0">
                <a:solidFill>
                  <a:schemeClr val="bg1"/>
                </a:solidFill>
              </a:rPr>
              <a:t> – support staff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58505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810259" y="649480"/>
            <a:ext cx="6555347" cy="5546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endParaRPr lang="en-US" sz="3200" u="sng" dirty="0">
              <a:ea typeface="Calibri"/>
              <a:cs typeface="Calibri"/>
            </a:endParaRPr>
          </a:p>
          <a:p>
            <a:pPr lvl="0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3200" dirty="0">
                <a:solidFill>
                  <a:schemeClr val="bg1"/>
                </a:solidFill>
              </a:rPr>
              <a:t>Your child’s well-being is of utmost importance to us. Please use the email address  </a:t>
            </a:r>
            <a:endParaRPr lang="en-US" sz="3200" dirty="0">
              <a:solidFill>
                <a:schemeClr val="bg1"/>
              </a:solidFill>
              <a:ea typeface="Calibri"/>
              <a:cs typeface="Calibri"/>
            </a:endParaRPr>
          </a:p>
          <a:p>
            <a:pPr lvl="0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3200" dirty="0">
                <a:solidFill>
                  <a:srgbClr val="FF0000"/>
                </a:solidFill>
              </a:rPr>
              <a:t>maple@nestonpri.cheshire.sch.uk</a:t>
            </a:r>
            <a:r>
              <a:rPr lang="en-US" sz="3200" dirty="0"/>
              <a:t>  </a:t>
            </a:r>
            <a:endParaRPr lang="en-US" sz="3200" dirty="0">
              <a:ea typeface="Calibri"/>
              <a:cs typeface="Calibri"/>
            </a:endParaRPr>
          </a:p>
          <a:p>
            <a:pPr lvl="0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3200" dirty="0">
                <a:solidFill>
                  <a:schemeClr val="bg1"/>
                </a:solidFill>
              </a:rPr>
              <a:t>If you have any queries or questions and we will </a:t>
            </a:r>
            <a:r>
              <a:rPr lang="en-US" sz="3200" dirty="0" err="1">
                <a:solidFill>
                  <a:schemeClr val="bg1"/>
                </a:solidFill>
              </a:rPr>
              <a:t>endeavour</a:t>
            </a:r>
            <a:r>
              <a:rPr lang="en-US" sz="3200" dirty="0">
                <a:solidFill>
                  <a:schemeClr val="bg1"/>
                </a:solidFill>
              </a:rPr>
              <a:t> to respond asap.</a:t>
            </a:r>
            <a:endParaRPr lang="en-US" sz="3200" dirty="0">
              <a:solidFill>
                <a:schemeClr val="bg1"/>
              </a:solidFill>
              <a:ea typeface="Calibri"/>
              <a:cs typeface="Calibri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7458AA3-D71D-446A-8558-21A82A38FA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513" y="1880623"/>
            <a:ext cx="3414671" cy="3096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71168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38DF0F-B7AE-4B8F-A426-592C1B4D34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832" y="867832"/>
            <a:ext cx="8534400" cy="781859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Curriculum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4A50114-7EA4-4EA5-BBC8-F0BC67FCECE1}"/>
              </a:ext>
            </a:extLst>
          </p:cNvPr>
          <p:cNvSpPr/>
          <p:nvPr/>
        </p:nvSpPr>
        <p:spPr>
          <a:xfrm>
            <a:off x="335280" y="2071777"/>
            <a:ext cx="1034796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Reception</a:t>
            </a:r>
            <a:r>
              <a:rPr lang="en-US" sz="2400" dirty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2400" dirty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The </a:t>
            </a:r>
            <a:r>
              <a:rPr lang="en-GB" sz="2400" b="1" dirty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EYFS curriculum</a:t>
            </a:r>
            <a:br>
              <a:rPr lang="en-GB" sz="2400" dirty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GB" sz="2400" dirty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In EYFS we use a holistic, play based approach with a careful balance of child-initiated and adult learning. Learning is based upon the Prime areas of learning which support the children in the Specific areas of learning. </a:t>
            </a:r>
          </a:p>
          <a:p>
            <a:endParaRPr lang="en-US" sz="2400" dirty="0">
              <a:solidFill>
                <a:schemeClr val="bg1"/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 defTabSz="914400">
              <a:defRPr/>
            </a:pPr>
            <a:r>
              <a:rPr lang="en-US" sz="2400" b="1" dirty="0">
                <a:solidFill>
                  <a:prstClr val="black"/>
                </a:solidFill>
              </a:rPr>
              <a:t>Year 1 </a:t>
            </a:r>
            <a:r>
              <a:rPr lang="en-US" sz="2400" dirty="0">
                <a:solidFill>
                  <a:prstClr val="black"/>
                </a:solidFill>
              </a:rPr>
              <a:t>is a very important year as the children transition from the Early Years Curriculum to the </a:t>
            </a:r>
            <a:r>
              <a:rPr lang="en-US" sz="2400" b="1" dirty="0">
                <a:solidFill>
                  <a:prstClr val="black"/>
                </a:solidFill>
              </a:rPr>
              <a:t>National Curriculum</a:t>
            </a:r>
            <a:r>
              <a:rPr lang="en-US" sz="2400" dirty="0">
                <a:solidFill>
                  <a:prstClr val="black"/>
                </a:solidFill>
              </a:rPr>
              <a:t>. </a:t>
            </a:r>
          </a:p>
          <a:p>
            <a:pPr marL="457200" lvl="0" indent="-457200" defTabSz="914400"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schemeClr val="accent2">
                    <a:lumMod val="75000"/>
                  </a:schemeClr>
                </a:solidFill>
              </a:rPr>
              <a:t>We will support the children with this transition during the Autumn term. </a:t>
            </a:r>
          </a:p>
        </p:txBody>
      </p:sp>
    </p:spTree>
    <p:extLst>
      <p:ext uri="{BB962C8B-B14F-4D97-AF65-F5344CB8AC3E}">
        <p14:creationId xmlns:p14="http://schemas.microsoft.com/office/powerpoint/2010/main" val="30929647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655024-8891-407E-814A-EB9E686819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012" y="1004993"/>
            <a:ext cx="8534400" cy="900008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Assessments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F1AEF39-EFEE-4135-AB80-870BC226E013}"/>
              </a:ext>
            </a:extLst>
          </p:cNvPr>
          <p:cNvSpPr txBox="1"/>
          <p:nvPr/>
        </p:nvSpPr>
        <p:spPr>
          <a:xfrm>
            <a:off x="1244338" y="2205873"/>
            <a:ext cx="9618339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Reception</a:t>
            </a:r>
            <a:r>
              <a:rPr lang="en-US" sz="3200" dirty="0">
                <a:solidFill>
                  <a:schemeClr val="bg1"/>
                </a:solidFill>
              </a:rPr>
              <a:t>  - Baseline assessments within the first</a:t>
            </a:r>
          </a:p>
          <a:p>
            <a:r>
              <a:rPr lang="en-US" sz="3200" dirty="0">
                <a:solidFill>
                  <a:schemeClr val="bg1"/>
                </a:solidFill>
              </a:rPr>
              <a:t> 6 weeks of school – government measure of</a:t>
            </a:r>
          </a:p>
          <a:p>
            <a:r>
              <a:rPr lang="en-US" sz="3200" dirty="0">
                <a:solidFill>
                  <a:schemeClr val="bg1"/>
                </a:solidFill>
              </a:rPr>
              <a:t> future progress</a:t>
            </a:r>
          </a:p>
          <a:p>
            <a:r>
              <a:rPr lang="en-US" sz="3200" b="1" dirty="0">
                <a:solidFill>
                  <a:schemeClr val="bg1"/>
                </a:solidFill>
              </a:rPr>
              <a:t>Year 1 </a:t>
            </a:r>
            <a:r>
              <a:rPr lang="en-US" sz="3200" dirty="0">
                <a:solidFill>
                  <a:schemeClr val="bg1"/>
                </a:solidFill>
              </a:rPr>
              <a:t>-  Phonic Check  - June 2026</a:t>
            </a:r>
            <a:endParaRPr lang="en-GB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10998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2C6661-D800-4022-B5BC-71A9622232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980" y="160429"/>
            <a:ext cx="10154099" cy="875891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Typical day in reception and Year 1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9562413-E7A5-4139-9EAF-6CC02BF267FF}"/>
              </a:ext>
            </a:extLst>
          </p:cNvPr>
          <p:cNvSpPr/>
          <p:nvPr/>
        </p:nvSpPr>
        <p:spPr>
          <a:xfrm>
            <a:off x="574860" y="1036320"/>
            <a:ext cx="9887399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8:40   Line up on the playground and walk into school together</a:t>
            </a:r>
          </a:p>
          <a:p>
            <a:r>
              <a:rPr lang="en-US" sz="2400" dirty="0">
                <a:solidFill>
                  <a:schemeClr val="bg1"/>
                </a:solidFill>
              </a:rPr>
              <a:t>9:00   Phonics and reading</a:t>
            </a:r>
          </a:p>
          <a:p>
            <a:r>
              <a:rPr lang="en-US" sz="2400" dirty="0">
                <a:solidFill>
                  <a:schemeClr val="bg1"/>
                </a:solidFill>
              </a:rPr>
              <a:t>9:40  Literacy workshop – range of adult led and independent </a:t>
            </a:r>
          </a:p>
          <a:p>
            <a:r>
              <a:rPr lang="en-US" sz="2400" dirty="0">
                <a:solidFill>
                  <a:schemeClr val="bg1"/>
                </a:solidFill>
              </a:rPr>
              <a:t>activities inside and outside</a:t>
            </a:r>
          </a:p>
          <a:p>
            <a:r>
              <a:rPr lang="en-US" sz="2400" dirty="0">
                <a:solidFill>
                  <a:schemeClr val="bg1"/>
                </a:solidFill>
              </a:rPr>
              <a:t>10:30   Fruit and drink</a:t>
            </a:r>
          </a:p>
          <a:p>
            <a:r>
              <a:rPr lang="en-US" sz="2400" dirty="0">
                <a:solidFill>
                  <a:schemeClr val="bg1"/>
                </a:solidFill>
                <a:highlight>
                  <a:srgbClr val="FFFF00"/>
                </a:highlight>
              </a:rPr>
              <a:t>10:45  Playtime</a:t>
            </a:r>
          </a:p>
          <a:p>
            <a:r>
              <a:rPr lang="en-US" sz="2400" dirty="0">
                <a:solidFill>
                  <a:schemeClr val="bg1"/>
                </a:solidFill>
              </a:rPr>
              <a:t>11:00 </a:t>
            </a:r>
            <a:r>
              <a:rPr lang="en-US" sz="2400" dirty="0" err="1">
                <a:solidFill>
                  <a:schemeClr val="bg1"/>
                </a:solidFill>
              </a:rPr>
              <a:t>Maths</a:t>
            </a:r>
            <a:r>
              <a:rPr lang="en-US" sz="2400" dirty="0">
                <a:solidFill>
                  <a:schemeClr val="bg1"/>
                </a:solidFill>
              </a:rPr>
              <a:t> workshop  - range of adult led and independent</a:t>
            </a:r>
          </a:p>
          <a:p>
            <a:r>
              <a:rPr lang="en-US" sz="2400" dirty="0">
                <a:solidFill>
                  <a:schemeClr val="bg1"/>
                </a:solidFill>
              </a:rPr>
              <a:t> activities inside and outside</a:t>
            </a:r>
          </a:p>
          <a:p>
            <a:r>
              <a:rPr lang="en-US" sz="2400" dirty="0">
                <a:solidFill>
                  <a:schemeClr val="bg1"/>
                </a:solidFill>
                <a:highlight>
                  <a:srgbClr val="FFFF00"/>
                </a:highlight>
              </a:rPr>
              <a:t>12:20  Lunchtime</a:t>
            </a:r>
          </a:p>
          <a:p>
            <a:r>
              <a:rPr lang="en-US" sz="2400" dirty="0">
                <a:solidFill>
                  <a:schemeClr val="bg1"/>
                </a:solidFill>
              </a:rPr>
              <a:t>1:20  Range of afternoon activities – cover all areas of </a:t>
            </a:r>
          </a:p>
          <a:p>
            <a:r>
              <a:rPr lang="en-US" sz="2400" dirty="0">
                <a:solidFill>
                  <a:schemeClr val="bg1"/>
                </a:solidFill>
              </a:rPr>
              <a:t>learning  - range of adult and independent activities inside and outside</a:t>
            </a:r>
          </a:p>
          <a:p>
            <a:r>
              <a:rPr lang="en-US" sz="2400" dirty="0">
                <a:solidFill>
                  <a:schemeClr val="bg1"/>
                </a:solidFill>
              </a:rPr>
              <a:t>2:50   Story time</a:t>
            </a:r>
          </a:p>
          <a:p>
            <a:r>
              <a:rPr lang="en-US" sz="2400" dirty="0">
                <a:solidFill>
                  <a:schemeClr val="bg1"/>
                </a:solidFill>
              </a:rPr>
              <a:t>3:20 End of school day</a:t>
            </a:r>
          </a:p>
        </p:txBody>
      </p:sp>
    </p:spTree>
    <p:extLst>
      <p:ext uri="{BB962C8B-B14F-4D97-AF65-F5344CB8AC3E}">
        <p14:creationId xmlns:p14="http://schemas.microsoft.com/office/powerpoint/2010/main" val="32775568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21930" y="744718"/>
            <a:ext cx="8308049" cy="61234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 marL="0" marR="0" lvl="0" indent="-228600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600" b="1" i="0" u="none" strike="noStrike" cap="none" spc="0" normalizeH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</a:endParaRPr>
          </a:p>
          <a:p>
            <a:pPr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3000" dirty="0">
                <a:solidFill>
                  <a:schemeClr val="bg1"/>
                </a:solidFill>
              </a:rPr>
              <a:t>Please bring a coat and a water bottle every day.</a:t>
            </a:r>
            <a:endParaRPr lang="en-US" sz="3000" dirty="0">
              <a:solidFill>
                <a:schemeClr val="bg1"/>
              </a:solidFill>
              <a:ea typeface="Calibri"/>
              <a:cs typeface="Calibri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3000" dirty="0">
              <a:solidFill>
                <a:schemeClr val="bg1"/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chemeClr val="bg1"/>
                </a:solidFill>
              </a:rPr>
              <a:t>You may want to provide your child with a piece of fruit for snack. Only fruit is allowed for snack.</a:t>
            </a:r>
            <a:endParaRPr lang="en-US" sz="3000" dirty="0">
              <a:solidFill>
                <a:schemeClr val="bg1"/>
              </a:solidFill>
              <a:ea typeface="Calibri"/>
              <a:cs typeface="Calibri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3000" dirty="0">
              <a:solidFill>
                <a:schemeClr val="bg1"/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000" b="1" dirty="0">
                <a:solidFill>
                  <a:schemeClr val="bg1"/>
                </a:solidFill>
                <a:ea typeface="Calibri" panose="020F0502020204030204"/>
                <a:cs typeface="Calibri" panose="020F0502020204030204"/>
              </a:rPr>
              <a:t>PE Days- </a:t>
            </a:r>
            <a:r>
              <a:rPr lang="en-US" sz="3000" dirty="0">
                <a:solidFill>
                  <a:schemeClr val="bg1"/>
                </a:solidFill>
                <a:ea typeface="Calibri" panose="020F0502020204030204"/>
                <a:cs typeface="Calibri" panose="020F0502020204030204"/>
              </a:rPr>
              <a:t>Tuesday and Thursday – come dressed in PE kit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3000" dirty="0">
              <a:solidFill>
                <a:schemeClr val="bg1"/>
              </a:solidFill>
              <a:ea typeface="Calibri" panose="020F0502020204030204"/>
              <a:cs typeface="Calibri" panose="020F0502020204030204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3000" dirty="0">
              <a:solidFill>
                <a:schemeClr val="bg1"/>
              </a:solidFill>
              <a:ea typeface="Calibri" panose="020F0502020204030204"/>
              <a:cs typeface="Calibri" panose="020F0502020204030204"/>
            </a:endParaRPr>
          </a:p>
          <a:p>
            <a:pPr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chemeClr val="bg1"/>
                </a:solidFill>
              </a:rPr>
              <a:t>Please put your child’s name in all clothing items. </a:t>
            </a:r>
            <a:endParaRPr lang="en-US" sz="3000" dirty="0">
              <a:solidFill>
                <a:schemeClr val="bg1"/>
              </a:solidFill>
              <a:ea typeface="Calibri"/>
              <a:cs typeface="Calibri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3000" dirty="0">
              <a:solidFill>
                <a:schemeClr val="bg1"/>
              </a:solidFill>
              <a:ea typeface="Calibri"/>
              <a:cs typeface="Calibri"/>
            </a:endParaRPr>
          </a:p>
          <a:p>
            <a:pPr marL="457200" indent="-4572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3000" dirty="0">
                <a:solidFill>
                  <a:schemeClr val="bg1"/>
                </a:solidFill>
              </a:rPr>
              <a:t>Meal Selection- Please try to do this at home even if your child is a packed lunch.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000" dirty="0">
              <a:ea typeface="Calibri"/>
              <a:cs typeface="Calibri"/>
            </a:endParaRPr>
          </a:p>
          <a:p>
            <a:pPr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>
              <a:ea typeface="Calibri"/>
              <a:cs typeface="Calibri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  <a:p>
            <a:pPr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endParaRPr lang="en-US" sz="2000" dirty="0"/>
          </a:p>
          <a:p>
            <a:pPr marL="0" marR="0" lvl="0" indent="-228600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2000" b="1" baseline="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E43F0E1-B34A-4E6F-8B43-52DD419068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021" y="1122008"/>
            <a:ext cx="2821233" cy="135724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0A03C94-F080-436F-97BA-27EC9F2434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383" y="3278200"/>
            <a:ext cx="3096127" cy="1840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54980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AC2D52-CEA8-49D0-9C62-51B0CA9DF9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231" y="245271"/>
            <a:ext cx="11001080" cy="1507067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Forest School – Welly Wednesday Afternoon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B98B59D-1588-48C3-8B0A-E7EFB0214725}"/>
              </a:ext>
            </a:extLst>
          </p:cNvPr>
          <p:cNvSpPr/>
          <p:nvPr/>
        </p:nvSpPr>
        <p:spPr>
          <a:xfrm>
            <a:off x="292231" y="2002899"/>
            <a:ext cx="1100108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Century Gothic" panose="020B0502020202020204" pitchFamily="34" charset="0"/>
              </a:rPr>
              <a:t>Please make sure your child comes to school in a long sleeve t-shirt, long trousers, coats and wellies for this session. </a:t>
            </a:r>
            <a:endParaRPr lang="en-GB" sz="32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69B9D7B-2DB0-4D6D-BF40-EC4B5CAC5D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4127" y="3916778"/>
            <a:ext cx="2676899" cy="2695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4191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22C49EE-9ABC-44EC-9040-B3A002DE3F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7983" y="4017678"/>
            <a:ext cx="10218058" cy="144047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5F9091E-64CB-4D98-8DDB-6E184C40BD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0155" y="1357368"/>
            <a:ext cx="2498025" cy="148295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11DD359-1D80-4901-976C-3DBF4164D7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90327" y="1357367"/>
            <a:ext cx="2381807" cy="148295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3BFAB2B-B7B1-4C71-9AE4-0E0BC2C679E9}"/>
              </a:ext>
            </a:extLst>
          </p:cNvPr>
          <p:cNvSpPr txBox="1"/>
          <p:nvPr/>
        </p:nvSpPr>
        <p:spPr>
          <a:xfrm>
            <a:off x="578734" y="11636"/>
            <a:ext cx="319010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/>
              <a:t>Reading</a:t>
            </a:r>
            <a:endParaRPr lang="en-GB" sz="72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20EBDA8-7025-4E13-A742-2FF006D300CF}"/>
              </a:ext>
            </a:extLst>
          </p:cNvPr>
          <p:cNvSpPr txBox="1"/>
          <p:nvPr/>
        </p:nvSpPr>
        <p:spPr>
          <a:xfrm>
            <a:off x="7849167" y="5646036"/>
            <a:ext cx="232967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Expectation by</a:t>
            </a:r>
            <a:br>
              <a:rPr lang="en-US" sz="2800" dirty="0"/>
            </a:br>
            <a:r>
              <a:rPr lang="en-US" sz="2800" dirty="0"/>
              <a:t> end of Year 1</a:t>
            </a:r>
            <a:endParaRPr lang="en-GB" sz="28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2A8FD78-0092-4B61-8FD6-73DD93494F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7724" y="140033"/>
            <a:ext cx="3449999" cy="107193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B06E155-5178-4C2F-A4F2-C284E6433495}"/>
              </a:ext>
            </a:extLst>
          </p:cNvPr>
          <p:cNvSpPr txBox="1"/>
          <p:nvPr/>
        </p:nvSpPr>
        <p:spPr>
          <a:xfrm>
            <a:off x="4153988" y="3002014"/>
            <a:ext cx="369517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/>
              <a:t>Book levels</a:t>
            </a:r>
            <a:endParaRPr lang="en-GB" sz="6000" dirty="0"/>
          </a:p>
        </p:txBody>
      </p:sp>
    </p:spTree>
    <p:extLst>
      <p:ext uri="{BB962C8B-B14F-4D97-AF65-F5344CB8AC3E}">
        <p14:creationId xmlns:p14="http://schemas.microsoft.com/office/powerpoint/2010/main" val="40125514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85503" y="158399"/>
            <a:ext cx="11220994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3600" u="sng" dirty="0">
                <a:solidFill>
                  <a:prstClr val="black"/>
                </a:solidFill>
              </a:rPr>
              <a:t>Books Home</a:t>
            </a:r>
          </a:p>
          <a:p>
            <a:pPr lvl="0"/>
            <a:r>
              <a:rPr lang="en-GB" sz="3600" dirty="0">
                <a:solidFill>
                  <a:prstClr val="black"/>
                </a:solidFill>
              </a:rPr>
              <a:t>The children will bring home :</a:t>
            </a:r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n-GB" sz="3600" dirty="0">
                <a:solidFill>
                  <a:prstClr val="black"/>
                </a:solidFill>
              </a:rPr>
              <a:t> A </a:t>
            </a:r>
            <a:r>
              <a:rPr lang="en-GB" sz="3000" b="1" dirty="0">
                <a:solidFill>
                  <a:prstClr val="black"/>
                </a:solidFill>
              </a:rPr>
              <a:t>RWI</a:t>
            </a:r>
            <a:r>
              <a:rPr lang="en-GB" sz="3000" dirty="0">
                <a:solidFill>
                  <a:prstClr val="black"/>
                </a:solidFill>
              </a:rPr>
              <a:t> book that they have read in class that week. They should be confident reading this book and will be able to practise fluency and their ‘reader voice’.</a:t>
            </a:r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prstClr val="black"/>
                </a:solidFill>
              </a:rPr>
              <a:t>Two</a:t>
            </a:r>
            <a:r>
              <a:rPr lang="en-GB" sz="3000" dirty="0">
                <a:solidFill>
                  <a:prstClr val="black"/>
                </a:solidFill>
              </a:rPr>
              <a:t> ‘love of reading book’ that they choose and you read to them.</a:t>
            </a:r>
          </a:p>
          <a:p>
            <a:endParaRPr lang="en-GB" sz="3600" dirty="0">
              <a:solidFill>
                <a:prstClr val="black"/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7D53F86-082E-4EA5-AC94-0E78170015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9086" y="4465949"/>
            <a:ext cx="2365965" cy="205852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99BAF9C-23E2-46F0-9597-36F54715ED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8060852" y="3568896"/>
            <a:ext cx="2506133" cy="1488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14305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ADC5DE-51BD-418C-8958-72DDAF366F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370" y="386673"/>
            <a:ext cx="8534400" cy="1507067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Writing: Drawing Club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42EE463-ABF0-4484-98C9-E34B4FFCBAE2}"/>
              </a:ext>
            </a:extLst>
          </p:cNvPr>
          <p:cNvSpPr/>
          <p:nvPr/>
        </p:nvSpPr>
        <p:spPr>
          <a:xfrm>
            <a:off x="599370" y="1547941"/>
            <a:ext cx="1052974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Drawing Club is a creative teaching approach used in early childhood and primary classrooms (like Reception and Year 1) to help children fall in love with stories, build their vocabulary, and spark early writing.</a:t>
            </a:r>
          </a:p>
          <a:p>
            <a:r>
              <a:rPr lang="en-US" sz="3200" dirty="0">
                <a:solidFill>
                  <a:schemeClr val="bg1"/>
                </a:solidFill>
              </a:rPr>
              <a:t>Drawing Club is built on the </a:t>
            </a:r>
            <a:r>
              <a:rPr lang="en-US" sz="3200" b="1" dirty="0">
                <a:solidFill>
                  <a:schemeClr val="bg1"/>
                </a:solidFill>
              </a:rPr>
              <a:t>3M principle</a:t>
            </a:r>
            <a:r>
              <a:rPr lang="en-US" sz="3200" dirty="0">
                <a:solidFill>
                  <a:schemeClr val="bg1"/>
                </a:solidFill>
              </a:rPr>
              <a:t>: </a:t>
            </a:r>
            <a:r>
              <a:rPr lang="en-US" sz="3200" b="1" dirty="0">
                <a:solidFill>
                  <a:schemeClr val="bg1"/>
                </a:solidFill>
              </a:rPr>
              <a:t>Making conversation</a:t>
            </a:r>
            <a:r>
              <a:rPr lang="en-US" sz="3200" dirty="0">
                <a:solidFill>
                  <a:schemeClr val="bg1"/>
                </a:solidFill>
              </a:rPr>
              <a:t>, </a:t>
            </a:r>
            <a:r>
              <a:rPr lang="en-US" sz="3200" b="1" dirty="0">
                <a:solidFill>
                  <a:schemeClr val="bg1"/>
                </a:solidFill>
              </a:rPr>
              <a:t>Mark making</a:t>
            </a:r>
            <a:r>
              <a:rPr lang="en-US" sz="3200" dirty="0">
                <a:solidFill>
                  <a:schemeClr val="bg1"/>
                </a:solidFill>
              </a:rPr>
              <a:t> (drawing and early writing), and </a:t>
            </a:r>
            <a:r>
              <a:rPr lang="en-US" sz="3200" b="1" dirty="0">
                <a:solidFill>
                  <a:schemeClr val="bg1"/>
                </a:solidFill>
              </a:rPr>
              <a:t>Mathematics</a:t>
            </a:r>
            <a:r>
              <a:rPr lang="en-US" sz="3200" dirty="0">
                <a:solidFill>
                  <a:schemeClr val="bg1"/>
                </a:solidFill>
              </a:rPr>
              <a:t>. During ‘Drawing children enter an "imagined world" based on picture books, fairy tales and classic animations.</a:t>
            </a:r>
            <a:endParaRPr lang="en-GB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61170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6679" y="0"/>
            <a:ext cx="11728269" cy="6832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>
                <a:solidFill>
                  <a:schemeClr val="bg1"/>
                </a:solidFill>
              </a:rPr>
              <a:t>Writing:</a:t>
            </a:r>
          </a:p>
          <a:p>
            <a:r>
              <a:rPr lang="en-GB" sz="3200" dirty="0">
                <a:solidFill>
                  <a:schemeClr val="bg1"/>
                </a:solidFill>
              </a:rPr>
              <a:t>At NPS all classes follow a scheme, called Pathways to Write. There is a unit per half term based around a high quality picture book.</a:t>
            </a:r>
          </a:p>
          <a:p>
            <a:endParaRPr lang="en-GB" sz="3200" dirty="0">
              <a:solidFill>
                <a:schemeClr val="bg1"/>
              </a:solidFill>
            </a:endParaRPr>
          </a:p>
          <a:p>
            <a:r>
              <a:rPr lang="en-GB" sz="3200" dirty="0">
                <a:solidFill>
                  <a:schemeClr val="bg1"/>
                </a:solidFill>
              </a:rPr>
              <a:t>The initial focus will be: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chemeClr val="bg1"/>
                </a:solidFill>
              </a:rPr>
              <a:t>children orally rehearsing a sentence before writing, which we call ‘hold a sentence’.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chemeClr val="bg1"/>
                </a:solidFill>
              </a:rPr>
              <a:t>Children applying their phonic skills to their spelling.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chemeClr val="bg1"/>
                </a:solidFill>
              </a:rPr>
              <a:t>Writing sentences with capital letters and full stops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chemeClr val="bg1"/>
                </a:solidFill>
              </a:rPr>
              <a:t>Handwriting</a:t>
            </a:r>
          </a:p>
          <a:p>
            <a:r>
              <a:rPr lang="en-GB" sz="3200" dirty="0">
                <a:solidFill>
                  <a:srgbClr val="FF0000"/>
                </a:solidFill>
              </a:rPr>
              <a:t>As the year progresses the Year 1children will use ‘and’ to join sentences.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9B7C984-3BF1-4909-8F5C-5CB5D60FA4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79095" y="1935385"/>
            <a:ext cx="1353601" cy="1325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2370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09451" y="156754"/>
            <a:ext cx="33179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latin typeface="Arial Rounded MT Bold" panose="020F0704030504030204" pitchFamily="34" charset="0"/>
              </a:rPr>
              <a:t>Spelling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2697" y="852469"/>
            <a:ext cx="8590054" cy="6005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9795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75" y="218050"/>
            <a:ext cx="12183625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Maths </a:t>
            </a: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(First for Maths)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At NPS we follow a Mastery approach in Maths to develop fluency and a deep understanding of concepts.                         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During the daily maths lessons children use 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</a:rPr>
              <a:t>manipulatives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to understand mathematical structures. This enables them to progress to using pictures and jottings before being able to solve abstract problems.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Rounded MT Bold" panose="020F0704030504030204" pitchFamily="34" charset="0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827C871-B8C4-4F67-9DB0-726A64307E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31" y="4173205"/>
            <a:ext cx="2699194" cy="224932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343B6D7-3A2B-4F06-BF76-201B47E7F8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7741" y="4434589"/>
            <a:ext cx="2372056" cy="155279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7E9551B-6DFF-4943-B756-147BB1BD3457}"/>
              </a:ext>
            </a:extLst>
          </p:cNvPr>
          <p:cNvSpPr txBox="1"/>
          <p:nvPr/>
        </p:nvSpPr>
        <p:spPr>
          <a:xfrm>
            <a:off x="8616113" y="5026319"/>
            <a:ext cx="288893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</a:rPr>
              <a:t>4 and 3 = </a:t>
            </a:r>
            <a:endParaRPr lang="en-GB" sz="4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86754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824845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6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Maths  - Reception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95944" y="1107996"/>
            <a:ext cx="1126137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en-US" sz="3200" b="1" dirty="0">
                <a:solidFill>
                  <a:prstClr val="black"/>
                </a:solidFill>
                <a:latin typeface="Calibri" panose="020F0502020204030204"/>
              </a:rPr>
              <a:t>Counting</a:t>
            </a:r>
            <a:r>
              <a:rPr lang="en-US" sz="3200" dirty="0">
                <a:solidFill>
                  <a:prstClr val="black"/>
                </a:solidFill>
                <a:latin typeface="Calibri" panose="020F0502020204030204"/>
              </a:rPr>
              <a:t>: Say numbers in order up to 20. Touch and count objects accurately.</a:t>
            </a:r>
          </a:p>
          <a:p>
            <a:pPr lvl="0" defTabSz="914400">
              <a:defRPr/>
            </a:pPr>
            <a:r>
              <a:rPr lang="en-US" sz="3200" b="1" dirty="0" err="1">
                <a:solidFill>
                  <a:prstClr val="black"/>
                </a:solidFill>
                <a:latin typeface="Calibri" panose="020F0502020204030204"/>
              </a:rPr>
              <a:t>Subitising</a:t>
            </a:r>
            <a:r>
              <a:rPr lang="en-US" sz="3200" b="1" dirty="0">
                <a:solidFill>
                  <a:prstClr val="black"/>
                </a:solidFill>
                <a:latin typeface="Calibri" panose="020F0502020204030204"/>
              </a:rPr>
              <a:t>: </a:t>
            </a:r>
            <a:r>
              <a:rPr lang="en-US" sz="3200" dirty="0">
                <a:solidFill>
                  <a:prstClr val="black"/>
                </a:solidFill>
                <a:latin typeface="Calibri" panose="020F0502020204030204"/>
              </a:rPr>
              <a:t>Spot how many items are in a small group (up to five) without counting them one by one.</a:t>
            </a:r>
          </a:p>
          <a:p>
            <a:pPr lvl="0" defTabSz="914400">
              <a:defRPr/>
            </a:pPr>
            <a:r>
              <a:rPr lang="en-US" sz="3200" b="1" dirty="0">
                <a:solidFill>
                  <a:prstClr val="black"/>
                </a:solidFill>
                <a:latin typeface="Calibri" panose="020F0502020204030204"/>
              </a:rPr>
              <a:t>Number Bonds</a:t>
            </a:r>
            <a:r>
              <a:rPr lang="en-US" sz="3200" dirty="0">
                <a:solidFill>
                  <a:prstClr val="black"/>
                </a:solidFill>
                <a:latin typeface="Calibri" panose="020F0502020204030204"/>
              </a:rPr>
              <a:t>: Learn pairs of numbers that add up to 5 or 10 (like 2 and 3 making 5).</a:t>
            </a:r>
          </a:p>
          <a:p>
            <a:pPr lvl="0" defTabSz="914400">
              <a:defRPr/>
            </a:pPr>
            <a:r>
              <a:rPr lang="en-US" sz="3200" b="1" dirty="0">
                <a:solidFill>
                  <a:prstClr val="black"/>
                </a:solidFill>
                <a:latin typeface="Calibri" panose="020F0502020204030204"/>
              </a:rPr>
              <a:t>More and Less: </a:t>
            </a:r>
            <a:r>
              <a:rPr lang="en-US" sz="3200" dirty="0">
                <a:solidFill>
                  <a:prstClr val="black"/>
                </a:solidFill>
                <a:latin typeface="Calibri" panose="020F0502020204030204"/>
              </a:rPr>
              <a:t>Compare groups of items to see which has more or less</a:t>
            </a:r>
            <a:endParaRPr kumimoji="0" lang="en-GB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785FB87-5729-42DA-984A-25F9B69CF9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3365" y="4512154"/>
            <a:ext cx="1630837" cy="2205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13244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460013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6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Maths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95944" y="1107996"/>
            <a:ext cx="11261370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 secure the Year 1 objectives children need to practise: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Counting to 100 forwards and backwards starting at any number.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Reading and writing numbers up to 100 ( </a:t>
            </a:r>
            <a:r>
              <a:rPr kumimoji="0" lang="en-GB" sz="32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teen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and </a:t>
            </a:r>
            <a:r>
              <a:rPr kumimoji="0" lang="en-GB" sz="32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ty 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numbers)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Counting in 2s (starting at 0 and 1), 5s, 10s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Number bonds to 10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3200" dirty="0">
                <a:solidFill>
                  <a:prstClr val="black"/>
                </a:solidFill>
                <a:latin typeface="Calibri" panose="020F0502020204030204"/>
              </a:rPr>
              <a:t>All the ways to make 5,6,7,8,9,10</a:t>
            </a:r>
            <a:endParaRPr kumimoji="0" lang="en-GB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0526" y="3108543"/>
            <a:ext cx="4610100" cy="3676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664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01861" y="-20486"/>
            <a:ext cx="2417713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Maths</a:t>
            </a:r>
          </a:p>
        </p:txBody>
      </p:sp>
      <p:sp>
        <p:nvSpPr>
          <p:cNvPr id="3" name="Rectangle 2"/>
          <p:cNvSpPr/>
          <p:nvPr/>
        </p:nvSpPr>
        <p:spPr>
          <a:xfrm>
            <a:off x="201860" y="802185"/>
            <a:ext cx="1159389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i="1" dirty="0" err="1">
                <a:solidFill>
                  <a:schemeClr val="bg1"/>
                </a:solidFill>
              </a:rPr>
              <a:t>Numbots</a:t>
            </a:r>
            <a:r>
              <a:rPr lang="en-GB" sz="3200" i="1" dirty="0">
                <a:solidFill>
                  <a:schemeClr val="bg1"/>
                </a:solidFill>
              </a:rPr>
              <a:t>-log in details were sent home on Monday.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i="1" dirty="0">
                <a:solidFill>
                  <a:schemeClr val="bg1"/>
                </a:solidFill>
              </a:rPr>
              <a:t>A</a:t>
            </a:r>
            <a:r>
              <a:rPr lang="en-GB" sz="3200" i="1" dirty="0">
                <a:solidFill>
                  <a:schemeClr val="bg1"/>
                </a:solidFill>
              </a:rPr>
              <a:t>t home go to </a:t>
            </a:r>
            <a:r>
              <a:rPr lang="en-GB" sz="3200" i="1" dirty="0">
                <a:solidFill>
                  <a:schemeClr val="bg1"/>
                </a:solidFill>
                <a:highlight>
                  <a:srgbClr val="FFFF00"/>
                </a:highlight>
              </a:rPr>
              <a:t>play.numbots.com  (</a:t>
            </a:r>
            <a:r>
              <a:rPr lang="en-GB" sz="3200" i="1" dirty="0">
                <a:solidFill>
                  <a:schemeClr val="bg1"/>
                </a:solidFill>
              </a:rPr>
              <a:t>download app)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3200" dirty="0">
              <a:solidFill>
                <a:prstClr val="black"/>
              </a:solidFill>
            </a:endParaRPr>
          </a:p>
          <a:p>
            <a:pPr marL="571500" lvl="0" indent="-571500" defTabSz="914400">
              <a:buFont typeface="Arial" panose="020B0604020202020204" pitchFamily="34" charset="0"/>
              <a:buChar char="•"/>
              <a:defRPr/>
            </a:pPr>
            <a:r>
              <a:rPr lang="en-US" sz="3200" dirty="0">
                <a:solidFill>
                  <a:prstClr val="black"/>
                </a:solidFill>
              </a:rPr>
              <a:t>It is an online  </a:t>
            </a:r>
            <a:r>
              <a:rPr lang="en-US" sz="3200" dirty="0" err="1">
                <a:solidFill>
                  <a:prstClr val="black"/>
                </a:solidFill>
              </a:rPr>
              <a:t>maths</a:t>
            </a:r>
            <a:r>
              <a:rPr lang="en-US" sz="3200" dirty="0">
                <a:solidFill>
                  <a:prstClr val="black"/>
                </a:solidFill>
              </a:rPr>
              <a:t>  learning  platform  that  helps  children  learn  how  to  add  and subtract,  improving  their  fluency  and  recall  in  basic  mental  </a:t>
            </a:r>
            <a:r>
              <a:rPr lang="en-US" sz="3200" dirty="0" err="1">
                <a:solidFill>
                  <a:prstClr val="black"/>
                </a:solidFill>
              </a:rPr>
              <a:t>maths</a:t>
            </a:r>
            <a:r>
              <a:rPr lang="en-US" sz="3200" dirty="0">
                <a:solidFill>
                  <a:prstClr val="black"/>
                </a:solidFill>
              </a:rPr>
              <a:t>.</a:t>
            </a:r>
          </a:p>
          <a:p>
            <a:pPr marL="571500" lvl="0" indent="-571500" defTabSz="914400">
              <a:buFont typeface="Arial" panose="020B0604020202020204" pitchFamily="34" charset="0"/>
              <a:buChar char="•"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Start in </a:t>
            </a:r>
            <a:r>
              <a:rPr lang="en-US" sz="3200" dirty="0">
                <a:solidFill>
                  <a:prstClr val="black"/>
                </a:solidFill>
              </a:rPr>
              <a:t>Story Mode to develop understanding and once secure they can start visiting Challenge Mode to improve fluency.</a:t>
            </a:r>
            <a:endParaRPr kumimoji="0" lang="en-GB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605989" y="32744"/>
            <a:ext cx="512069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‘A little and often’ 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F560116-27D8-47A4-AA29-048B3ED9E0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2511" y="4977148"/>
            <a:ext cx="3781953" cy="1848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2895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B5AB5C-1D23-4FD3-9A75-B6F81A669F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932" y="141575"/>
            <a:ext cx="8534400" cy="1507067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Dates for the Diary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73A557D-5198-4867-96D5-1E52E965EDA0}"/>
              </a:ext>
            </a:extLst>
          </p:cNvPr>
          <p:cNvSpPr txBox="1"/>
          <p:nvPr/>
        </p:nvSpPr>
        <p:spPr>
          <a:xfrm>
            <a:off x="84841" y="1734532"/>
            <a:ext cx="1124619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solidFill>
                  <a:schemeClr val="bg1"/>
                </a:solidFill>
              </a:rPr>
              <a:t>Numbots</a:t>
            </a:r>
            <a:r>
              <a:rPr lang="en-US" sz="3200" dirty="0">
                <a:solidFill>
                  <a:schemeClr val="bg1"/>
                </a:solidFill>
              </a:rPr>
              <a:t> Day – Monday 14</a:t>
            </a:r>
            <a:r>
              <a:rPr lang="en-US" sz="3200" baseline="30000" dirty="0">
                <a:solidFill>
                  <a:schemeClr val="bg1"/>
                </a:solidFill>
              </a:rPr>
              <a:t>th</a:t>
            </a:r>
            <a:r>
              <a:rPr lang="en-US" sz="3200" dirty="0">
                <a:solidFill>
                  <a:schemeClr val="bg1"/>
                </a:solidFill>
              </a:rPr>
              <a:t> September</a:t>
            </a:r>
          </a:p>
          <a:p>
            <a:r>
              <a:rPr lang="en-US" sz="3200" dirty="0">
                <a:solidFill>
                  <a:schemeClr val="bg1"/>
                </a:solidFill>
              </a:rPr>
              <a:t>PFA  Sponsored Walk – Tuesday 6</a:t>
            </a:r>
            <a:r>
              <a:rPr lang="en-US" sz="3200" baseline="30000" dirty="0">
                <a:solidFill>
                  <a:schemeClr val="bg1"/>
                </a:solidFill>
              </a:rPr>
              <a:t>th</a:t>
            </a:r>
            <a:r>
              <a:rPr lang="en-US" sz="3200" dirty="0">
                <a:solidFill>
                  <a:schemeClr val="bg1"/>
                </a:solidFill>
              </a:rPr>
              <a:t> October</a:t>
            </a:r>
          </a:p>
          <a:p>
            <a:r>
              <a:rPr lang="en-US" sz="3200" dirty="0">
                <a:solidFill>
                  <a:schemeClr val="bg1"/>
                </a:solidFill>
              </a:rPr>
              <a:t>Parents Evening  -   Tuesday 20</a:t>
            </a:r>
            <a:r>
              <a:rPr lang="en-US" sz="3200" baseline="30000" dirty="0">
                <a:solidFill>
                  <a:schemeClr val="bg1"/>
                </a:solidFill>
              </a:rPr>
              <a:t>th</a:t>
            </a:r>
            <a:r>
              <a:rPr lang="en-US" sz="3200" dirty="0">
                <a:solidFill>
                  <a:schemeClr val="bg1"/>
                </a:solidFill>
              </a:rPr>
              <a:t> October and Thursday 22</a:t>
            </a:r>
            <a:r>
              <a:rPr lang="en-US" sz="3200" baseline="30000" dirty="0">
                <a:solidFill>
                  <a:schemeClr val="bg1"/>
                </a:solidFill>
              </a:rPr>
              <a:t>nd</a:t>
            </a:r>
            <a:r>
              <a:rPr lang="en-US" sz="3200" dirty="0">
                <a:solidFill>
                  <a:schemeClr val="bg1"/>
                </a:solidFill>
              </a:rPr>
              <a:t> October</a:t>
            </a:r>
          </a:p>
          <a:p>
            <a:r>
              <a:rPr lang="en-US" sz="3200" dirty="0">
                <a:solidFill>
                  <a:schemeClr val="bg1"/>
                </a:solidFill>
              </a:rPr>
              <a:t>Cyber Safety – Monday 7</a:t>
            </a:r>
            <a:r>
              <a:rPr lang="en-US" sz="3200" baseline="30000" dirty="0">
                <a:solidFill>
                  <a:schemeClr val="bg1"/>
                </a:solidFill>
              </a:rPr>
              <a:t>th</a:t>
            </a:r>
            <a:r>
              <a:rPr lang="en-US" sz="3200" dirty="0">
                <a:solidFill>
                  <a:schemeClr val="bg1"/>
                </a:solidFill>
              </a:rPr>
              <a:t> December</a:t>
            </a:r>
          </a:p>
          <a:p>
            <a:r>
              <a:rPr lang="en-US" sz="3200" dirty="0">
                <a:solidFill>
                  <a:schemeClr val="bg1"/>
                </a:solidFill>
              </a:rPr>
              <a:t>Reception and KS1 Nativity – Tuesday 15</a:t>
            </a:r>
            <a:r>
              <a:rPr lang="en-US" sz="3200" baseline="30000" dirty="0">
                <a:solidFill>
                  <a:schemeClr val="bg1"/>
                </a:solidFill>
              </a:rPr>
              <a:t>th</a:t>
            </a:r>
            <a:r>
              <a:rPr lang="en-US" sz="3200" dirty="0">
                <a:solidFill>
                  <a:schemeClr val="bg1"/>
                </a:solidFill>
              </a:rPr>
              <a:t> December</a:t>
            </a:r>
            <a:endParaRPr lang="en-GB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96379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7C4B71-5326-4ACF-81B1-6491BF9E40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Any 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E9104D-2875-44E4-94DA-01A2D202EA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9214920"/>
      </p:ext>
    </p:extLst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5EB167B309E4BA2511C079FF65561" ma:contentTypeVersion="13" ma:contentTypeDescription="Create a new document." ma:contentTypeScope="" ma:versionID="d65a1cf222f20f395a7791ed7e510a75">
  <xsd:schema xmlns:xsd="http://www.w3.org/2001/XMLSchema" xmlns:xs="http://www.w3.org/2001/XMLSchema" xmlns:p="http://schemas.microsoft.com/office/2006/metadata/properties" xmlns:ns2="e7d79aa6-a19e-4437-9fb6-76862f5d20ce" xmlns:ns3="e98d0904-a0f9-4eb2-8dc6-ee1726c663c1" targetNamespace="http://schemas.microsoft.com/office/2006/metadata/properties" ma:root="true" ma:fieldsID="0d66a3c476b8c9f8411fa1caaa9d9fe9" ns2:_="" ns3:_="">
    <xsd:import namespace="e7d79aa6-a19e-4437-9fb6-76862f5d20ce"/>
    <xsd:import namespace="e98d0904-a0f9-4eb2-8dc6-ee1726c663c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7d79aa6-a19e-4437-9fb6-76862f5d20c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10c7cae8-3912-4b1c-8d19-d4c055b095d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98d0904-a0f9-4eb2-8dc6-ee1726c663c1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8f39fb59-0ba5-4d9f-96e7-8b7b286f3b13}" ma:internalName="TaxCatchAll" ma:showField="CatchAllData" ma:web="e98d0904-a0f9-4eb2-8dc6-ee1726c663c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7d79aa6-a19e-4437-9fb6-76862f5d20ce">
      <Terms xmlns="http://schemas.microsoft.com/office/infopath/2007/PartnerControls"/>
    </lcf76f155ced4ddcb4097134ff3c332f>
    <TaxCatchAll xmlns="e98d0904-a0f9-4eb2-8dc6-ee1726c663c1" xsi:nil="true"/>
  </documentManagement>
</p:properties>
</file>

<file path=customXml/itemProps1.xml><?xml version="1.0" encoding="utf-8"?>
<ds:datastoreItem xmlns:ds="http://schemas.openxmlformats.org/officeDocument/2006/customXml" ds:itemID="{96EEE2E4-A492-402E-B4A2-7E22A1EFFE8C}"/>
</file>

<file path=customXml/itemProps2.xml><?xml version="1.0" encoding="utf-8"?>
<ds:datastoreItem xmlns:ds="http://schemas.openxmlformats.org/officeDocument/2006/customXml" ds:itemID="{44EA9F5E-F507-44C2-BC24-92AD71B603C5}"/>
</file>

<file path=customXml/itemProps3.xml><?xml version="1.0" encoding="utf-8"?>
<ds:datastoreItem xmlns:ds="http://schemas.openxmlformats.org/officeDocument/2006/customXml" ds:itemID="{C54F0F6D-77B6-4027-8DC9-EE682D11BF3E}"/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1635</TotalTime>
  <Words>957</Words>
  <Application>Microsoft Office PowerPoint</Application>
  <PresentationFormat>Widescreen</PresentationFormat>
  <Paragraphs>111</Paragraphs>
  <Slides>20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Arial</vt:lpstr>
      <vt:lpstr>Arial Rounded MT Bold</vt:lpstr>
      <vt:lpstr>Calibri</vt:lpstr>
      <vt:lpstr>Century Gothic</vt:lpstr>
      <vt:lpstr>Tahoma</vt:lpstr>
      <vt:lpstr>Wingdings 3</vt:lpstr>
      <vt:lpstr>Slice</vt:lpstr>
      <vt:lpstr>Meet the Teacher</vt:lpstr>
      <vt:lpstr>PowerPoint Presentation</vt:lpstr>
      <vt:lpstr>PowerPoint Presentation</vt:lpstr>
      <vt:lpstr>PowerPoint Presentation</vt:lpstr>
      <vt:lpstr>Curriculum</vt:lpstr>
      <vt:lpstr>Assessments</vt:lpstr>
      <vt:lpstr>Typical day in reception and Year 1</vt:lpstr>
      <vt:lpstr>PowerPoint Presentation</vt:lpstr>
      <vt:lpstr>Forest School – Welly Wednesday Afternoon</vt:lpstr>
      <vt:lpstr>PowerPoint Presentation</vt:lpstr>
      <vt:lpstr>PowerPoint Presentation</vt:lpstr>
      <vt:lpstr>Writing: Drawing Club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Dates for the Diary</vt:lpstr>
      <vt:lpstr>Any Questions?</vt:lpstr>
    </vt:vector>
  </TitlesOfParts>
  <Company>Liverpool John Moores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Meet the Teacher</dc:title>
  <dc:creator>Margie</dc:creator>
  <cp:lastModifiedBy>Neston Primary Deputy</cp:lastModifiedBy>
  <cp:revision>110</cp:revision>
  <cp:lastPrinted>2020-09-11T13:07:18Z</cp:lastPrinted>
  <dcterms:created xsi:type="dcterms:W3CDTF">2019-09-08T09:12:48Z</dcterms:created>
  <dcterms:modified xsi:type="dcterms:W3CDTF">2026-09-03T15:39:50Z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0x01010079F5EB167B309E4BA2511C079FF65561</vt:lpwstr>
  </property>
</Properties>
</file>