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handoutMasterIdLst>
    <p:handoutMasterId r:id="rId28"/>
  </p:handoutMasterIdLst>
  <p:sldIdLst>
    <p:sldId id="256" r:id="rId3"/>
    <p:sldId id="267" r:id="rId4"/>
    <p:sldId id="263" r:id="rId5"/>
    <p:sldId id="317" r:id="rId6"/>
    <p:sldId id="319" r:id="rId7"/>
    <p:sldId id="320" r:id="rId8"/>
    <p:sldId id="318" r:id="rId9"/>
    <p:sldId id="321" r:id="rId10"/>
    <p:sldId id="298" r:id="rId11"/>
    <p:sldId id="322" r:id="rId12"/>
    <p:sldId id="334" r:id="rId13"/>
    <p:sldId id="323" r:id="rId14"/>
    <p:sldId id="324" r:id="rId15"/>
    <p:sldId id="325" r:id="rId16"/>
    <p:sldId id="326" r:id="rId17"/>
    <p:sldId id="335" r:id="rId18"/>
    <p:sldId id="336" r:id="rId19"/>
    <p:sldId id="337" r:id="rId20"/>
    <p:sldId id="327" r:id="rId21"/>
    <p:sldId id="328" r:id="rId22"/>
    <p:sldId id="329" r:id="rId23"/>
    <p:sldId id="333" r:id="rId24"/>
    <p:sldId id="338" r:id="rId25"/>
    <p:sldId id="331" r:id="rId26"/>
    <p:sldId id="332" r:id="rId27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860A"/>
    <a:srgbClr val="05BF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488" autoAdjust="0"/>
    <p:restoredTop sz="94660"/>
  </p:normalViewPr>
  <p:slideViewPr>
    <p:cSldViewPr snapToGrid="0">
      <p:cViewPr varScale="1">
        <p:scale>
          <a:sx n="78" d="100"/>
          <a:sy n="78" d="100"/>
        </p:scale>
        <p:origin x="120" y="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customXml" Target="../customXml/item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customXml" Target="../customXml/item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Relationship Id="rId35" Type="http://schemas.openxmlformats.org/officeDocument/2006/relationships/customXml" Target="../customXml/item3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54CA0C-AA4F-44E3-8A94-79CD0BF54AE8}" type="datetimeFigureOut">
              <a:rPr lang="en-GB" smtClean="0"/>
              <a:t>05/09/2026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2FC23B-3DD4-4D86-9CDE-430C65E84D2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5885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58763" units="1/cm"/>
          <inkml:channelProperty channel="T" name="resolution" value="1" units="1/dev"/>
        </inkml:channelProperties>
      </inkml:inkSource>
      <inkml:timestamp xml:id="ts0" timeString="2024-09-14T15:28:55.192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10980 213 0,'-40'0'78,"0"0"-62,-1 0-1,-39 0-15,40-40 16,-41 40-1,0-40 1,1 40 0,-1 0-16,41 0 15,-41 0 1,0 0 0,1 0-1,-41 0 1,40 0-16,1 0 15,-1 0 1,-40 0 0,40 0-1,1 0-15,-1 0 16,41 0 0,-1 0-1,-39 0 1,-1 0-1,41 0-15,-41 0 16,1 0 0,-1 0-1,0 0 1,-40 0-16,0 0 16,81 0-1,-41 0 1,41 0-1,-41 0 1,1 0-16,-1 0 16,41 0-1,-41 0 1,-40 0 0,41 0-1,-41 0-15,0 0 16,40 0-1,0 0 1,1 0 0,40 0-16,-41 0 15,41 0 1,-41 0 0,41 0-1,-41 0-15,41 0 16,-41 0-1,0 0 1,-40 0 0,41 0-1,-1 0-15,1 0 16,-41 0 0,40 0-1,0 0 1,-40 0-16,0 0 15,-40 0 1,40 0 0,-40 0-1,0 0 1,40 0-16,40 0 16,-40 0-1,40 0 1,-39 0-1,39 0-15,0 0 16,-40 0 0,0 0-1,0 0 1,0 0 0,41 0-16,-1 0 15,1 0 1,-41 0-1,40 0 1,-40-41 0,40 41-16,-40 0 15,0 0 1,41 0 0,-41 0-16,40 0 15,1 0 1,39 0-1,-39 0 1,-1 0 0,41 0-1,-41 0 1,41 0 15,-41 0-15,0 0-16,41 0 15,-40 0 1,-1 0 0,0 0-1,1 0-15,-1 0 16,0 0 0,-40 0-1,81 0 1,-41 0-1,41 0-15,0 0 47,-41 0 266,1 0-298,-41 41 1,0-1 0,0-40-1,40 0-15,-40 40 16,40 1 0,41-41-1,0 0 1,0 40-16,-1 0 15,1 1 17,0-41-17,-1 40 1,1-40 31,40 40-32,0 1 1,-40-1 0,40 0-1,-41 1 1,41 39 0,0 1-16,0-41 15,0 0 1,0 41-1,-40 0 1,0-1 0,40-39-16,0 80 15,0-41 1,-41-39 0,41 39-1,-40 1-15,0-1 16,40-39-1,0-1 1,-41 81 0,41-81-1,-40 41-15,40 0 16,0-1 0,0 41-1,0-40 1,0 40-16,0-41 15,0 41 1,0-40 0,0 0-1,0 40-15,0 0 16,0-41 0,0 41-1,0-40 1,0 40-1,0-81-15,0 0 16,0 41 250,0 80-251,0 41 1,81-1 0,-41 41-1,0-80 1,1-41-16,-41 40 15,0-80 1,40-41 0,-40 0-1,0 41-15,40-41 16,-40 0 0,0 41-1,41-41 16,-41 41-31,40-41 16,-40 1 0,0 39-1,40 1 1,1 0 0,-41-1 15,40-80-16,-40 40 1,40 1 31,-40-1-16,0 0-15,41-40-1,-41 41 1,40-1 0,0 41 15,0-81-15,-40 80-1,81-80-15,-81 81 16,40-81-1,1 40 1,-41 1 0,40-1-1,0-40 1,1 40 0,-1 1 15,0-1-16,1 0 1,-1-40 0,-40 41-1,40-41 1,-40 80-16,41-80 16,-1 40-1,0 1 1,1-41 15,-41 40-15,40 0-1,0-40 1,1 0 0,-1 41-1,0-41 1,0 0-1,41 40 267,121 41-267,40 40-15,40-41 16,-40 41 0,-41-40-1,1-41 1,40 1-16,-81 39 15,0-40 1,1 1 0,-41-41-1,-41 40 1,1-40-16,-1 0 16,-39 0-1,39 40 1,-39-40-1,-1 41 1,81-41-16,-81 0 16,1 0-1,-1 0 1,41 0 0,-41 0-1,41 0 1,-41 0-1,0 0 1,41 0 0,-1 0-16,1 0 15,-41 0 1,41 0 0,0 0-1,-1 0-15,1 0 16,-41-41-1,81 41 1,-80 0 0,39-40-1,1 0-15,-1-1 16,1 41 0,0 0-1,-1 0 1,1-40-16,0 40 15,-1 0 1,-39 0 0,-1-40-1,41 40 1,-41 0-16,40 0 31,-39 0-15,-1-40-1,41 40-15,-41-41 16,41 41 0,-41 0-1,81 0 1,0 0 0,-40 0-16,-1 0 15,1 0 1,-41 0-1,41 0 1,-1 0-16,1 0 16,0 0 15,-41 0-15,41 0 234,80 0-235,121 0 1,-80 0-1,40-40-15,-41 40 16,-40-40 0,1 40-1,-82 0 1,-39 0-16,-1 0 16,41 0-1,-41 0 1,-40-41-1,40 41 1,1 0-16,-1 0 31,0 0 16,1 0-31,-41-40-1,40 40 1,0-40 0,-40-1-1,81 41 1,-81-40 0,40 0-1,0-1-15,1 1 16,-1 0-1,0 40 1,1-41 0,-1 1-1,0 0-15,1 40 16,39-41 0,-39 1-1,-1 40 1,41-40-16,-41-1 15,0 41 1,-40-40 0,41 40-1,-1-40 1,-40 0 0,40-1-1,0-39 1,41-41-1,-81 80-15,40-39 16,1-1 0,-1 41-1,0-1 1,-40 1 0,41 40-16,-41-40 31,40 40-16,-40-81 298,0-40-297,0 0-1,0-40 1,40 40-16,-40 40 15,0 1 1,0 39 0,41 1-1,-41-41 1,0 1 0,0-1-16,0 1 15,0 39 1,0-39-1,0-1-15,0 0 16,0 41 0,0 0-1,0-41 1,0 41 0,0-1-16,0 1 15,0-41 1,0 41-1,0-40 1,0 39 0,0-80-16,0 81 15,0-41 1,0 41 0,0-41-1,0 1 1,0-1-16,0 41 15,0-41 1,0 0 0,0-39-1,0 39-15,0 0 16,-41 1 0,41-41-1,0 0 1,0 0-1,0 0-15,0 0 16,0 0 0,0 40-1,0 1 1,0 39-16,0-39 16,0-1 327,41-40-327,-41 40 0,0 1-1,0 40 1,40-41-16,-40 41 15,0-41 17,0 41-17,0-41 1,0 0 15,0 41-15,0-41-1,0 41 17,0 0-17,0-1 1,0 1-16,0 0 16,0-1-1,0 1 16,0 0-15,0 0 0,0-1-1,0 1 17,-40 0-32,40-1 15,-41 1 1,1-41 15,0 41-15,-1 0-16,1 40 15,-41-41 1,41 1 0,0 40-1,-41-40 1,41-1-1,0 41 1,-1 0 0,1 0-1,-41 0 1,41 0 0,-41-40-1,1 40 1,-1 0-1,0 0-15,1 0 16,39-40 0,1 40-1,-41 0 1,41 0 0,0 0-1,0 0 1,-1 0-1,-39 0 1,39 0 0,1 0 15,0 0-15,-1 0-16,-39 0 31,39 0 0,1 0-15,0 0-16,-1 0 31,1 0 0,-41 0-15,41 0 15,0 0 47,0 0 344,-1 0-406,1 0-16,0 0 15,-1 0 1,1 0 0,0 0 15,-1 0-31,1 0 15,0 0 17,-1 0-17,1 0 17,0 0-17,-1 0 16,1 0 1,0 0-1,-1 0-31,1 0 31,0 0-15,-1 0-1,1 0 1,0 0 0,0 0 15,-1 0-15,1 0-16,0 0 31,-1 0-16,41 40 1,-40-40 0,0 0-16,-41 0 31,41 0-15,-1 0-1,-39 0-15,39 0 16,1 0-1,0 0 1,-1 0 0,1 0-1,0 0 1,-1 0 0,1 0 15,0 0-16,0 40 1,-1-40 15,1 0-15,0 0 0,-1 0-1,1 0 1,0 0-1,-1 0 1,1 0 0,-41 0 15,41 0-15,0 0 15,-1 0 0,1 0-31,0 0 31,-1 0 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58763" units="1/cm"/>
          <inkml:channelProperty channel="T" name="resolution" value="1" units="1/dev"/>
        </inkml:channelProperties>
      </inkml:inkSource>
      <inkml:timestamp xml:id="ts0" timeString="2024-09-14T15:20:52.703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C3D14C8-A766-41DA-8BBE-7CA2F1F8E493}" emma:medium="tactile" emma:mode="ink">
          <msink:context xmlns:msink="http://schemas.microsoft.com/ink/2010/main" type="writingRegion" rotatedBoundingBox="9860,10864 8681,16301 3591,15196 4770,9759"/>
        </emma:interpretation>
      </emma:emma>
    </inkml:annotationXML>
    <inkml:traceGroup>
      <inkml:annotationXML>
        <emma:emma xmlns:emma="http://www.w3.org/2003/04/emma" version="1.0">
          <emma:interpretation id="{F8CBC2C5-9E7A-4971-AF54-06E444DEC35A}" emma:medium="tactile" emma:mode="ink">
            <msink:context xmlns:msink="http://schemas.microsoft.com/ink/2010/main" type="paragraph" rotatedBoundingBox="9747,11388 8681,16301 7753,16099 8819,1118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F3BAFF3-E424-429B-BDBB-7F0BEECD200C}" emma:medium="tactile" emma:mode="ink">
              <msink:context xmlns:msink="http://schemas.microsoft.com/ink/2010/main" type="inkBullet" rotatedBoundingBox="9681,11373 9548,11987 8716,11807 8849,11193"/>
            </emma:interpretation>
            <emma:one-of disjunction-type="recognition" id="oneOf0">
              <emma:interpretation id="interp0" emma:lang="" emma:confidence="0">
                <emma:literal>↳</emma:literal>
              </emma:interpretation>
            </emma:one-of>
          </emma:emma>
        </inkml:annotationXML>
        <inkml:trace contextRef="#ctx0" brushRef="#br0">292 605 0,'40'0'406,"0"0"-359,0 0-16,1 0 16,-1 0 16,0 0-17,1 0-14,-1 0 30,-40-40-46,40 40 31,1 0 109,-41-41-62,40 41 62,-40-40 516,40 40-563,-40-40-93,0-1 140,0 1-125,0 0 110,0-1-63,0 1 0,0 0-31,0 0 78,0-1-31,-40 41 0,0 0-48,40-40-30,-41 40 15,41-40 1,-40 40-32,0 0 62,-1 0-46,1 0 62,0-41-16,-1 41 16,1 0-46,0 0 30,0 0 1,-1 0-1,1 0-46,0 0 78,-1 0-32,1 0-31,0 0 1,-1 0 61,41 41 110,0-1-156,0 0 0,0 1 16,0-1-1,0 0-31,0 0 94,41 1-62,-1-41-47,-40 40 30,40-40 17,-40 40-47,41-40 46,-1 0 32,-40 41-32,40-41-46,1 40 125,-41 0-79,0 1-15,40-41 0,-40 40 93</inkml:trace>
      </inkml:traceGroup>
      <inkml:traceGroup>
        <inkml:annotationXML>
          <emma:emma xmlns:emma="http://www.w3.org/2003/04/emma" version="1.0">
            <emma:interpretation id="{64603C18-60BB-486E-A250-E73961F5295C}" emma:medium="tactile" emma:mode="ink">
              <msink:context xmlns:msink="http://schemas.microsoft.com/ink/2010/main" type="line" rotatedBoundingBox="8930,15152 8681,16301 7753,16099 8003,14951"/>
            </emma:interpretation>
          </emma:emma>
        </inkml:annotationXML>
        <inkml:traceGroup>
          <inkml:annotationXML>
            <emma:emma xmlns:emma="http://www.w3.org/2003/04/emma" version="1.0">
              <emma:interpretation id="{A5C92B04-D68E-435A-AAC6-73B8BF3672B1}" emma:medium="tactile" emma:mode="ink">
                <msink:context xmlns:msink="http://schemas.microsoft.com/ink/2010/main" type="inkWord" rotatedBoundingBox="8930,15152 8681,16301 7753,16099 8003,14951"/>
              </emma:interpretation>
              <emma:one-of disjunction-type="recognition" id="oneOf1">
                <emma:interpretation id="interp1" emma:lang="" emma:confidence="0">
                  <emma:literal>O</emma:literal>
                </emma:interpretation>
                <emma:interpretation id="interp2" emma:lang="" emma:confidence="0">
                  <emma:literal>o</emma:literal>
                </emma:interpretation>
                <emma:interpretation id="interp3" emma:lang="" emma:confidence="0">
                  <emma:literal>1</emma:literal>
                </emma:interpretation>
                <emma:interpretation id="interp4" emma:lang="" emma:confidence="0">
                  <emma:literal>0</emma:literal>
                </emma:interpretation>
                <emma:interpretation id="interp5" emma:lang="" emma:confidence="0">
                  <emma:literal>a</emma:literal>
                </emma:interpretation>
              </emma:one-of>
            </emma:emma>
          </inkml:annotationXML>
          <inkml:trace contextRef="#ctx0" brushRef="#br0" timeOffset="27574.14">-233 3790 0,'-40'0'344,"0"0"-328,-1 0 77,1 0-61,0 0 15,-1 0-32,1 0 1,0 0 31,0 0-16,-1 0 78,1 0-62,0 40 94,40 1-110,-41-41-15,41 40 15,-40-40 63,40 40-94,-40 1 31,40-1 0,0 0 0,-41 1 48,41-1-48,0 0 16,-40 1-16,40-1 16,0 0-16,-40-40 0,40 41-15,0-1 46,0 0 1,0 1-47,0-1 15,0 0 16,0 0-16,0 1 0,0-1 32,40-40-48,-40 40 17,40 1-1,1-41 0,-41 40-15,0 0 15,40-40-31,0 0 31,-40 41 16,41-41-31,-1 0 46,0 0 1,1 0-16,-1 0 31,0 0-47,0 0 0,1 0 0,-1 0-15,0 0 15,1 0 1,-1 0-17,0 0 32,1 0 16,-41-41-48,0 1 16,40 40 1,-40-40-17,40-1 32,-40 1 0,41 40-16,-41-40-15,0-1 15,0 1 16,0 0 16,40 40-32,-40-40-16,0-1 32,0 1-15,0 0 14,0-1-30,0 1 0,0 0 15,0-1 0,0 1-15,0 0 15,0-1 47,0 1 0,-40 40 32,40-40-63,-41 40 15,41-41-62,-40 41 16,0 0 31,-1 0-1,41-40 17,-40 40-32,0 0 47,40-40-15,0-1-1,-41 41-15,41-40-16</inkml:trace>
        </inkml:traceGroup>
      </inkml:traceGroup>
    </inkml:traceGroup>
    <inkml:traceGroup>
      <inkml:annotationXML>
        <emma:emma xmlns:emma="http://www.w3.org/2003/04/emma" version="1.0">
          <emma:interpretation id="{1D894CD4-4EF7-4C68-AB2B-7A0F0547EC6E}" emma:medium="tactile" emma:mode="ink">
            <msink:context xmlns:msink="http://schemas.microsoft.com/ink/2010/main" type="paragraph" rotatedBoundingBox="5999,10051 5128,12983 4088,12674 4959,974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876B435-7AE7-405F-85F4-6E4DDCDDB19A}" emma:medium="tactile" emma:mode="ink">
              <msink:context xmlns:msink="http://schemas.microsoft.com/ink/2010/main" type="line" rotatedBoundingBox="5999,10051 5128,12983 4088,12674 4959,9742"/>
            </emma:interpretation>
          </emma:emma>
        </inkml:annotationXML>
        <inkml:traceGroup>
          <inkml:annotationXML>
            <emma:emma xmlns:emma="http://www.w3.org/2003/04/emma" version="1.0">
              <emma:interpretation id="{D9111CF1-ADA6-4E17-86D8-999775DF7DD9}" emma:medium="tactile" emma:mode="ink">
                <msink:context xmlns:msink="http://schemas.microsoft.com/ink/2010/main" type="inkWord" rotatedBoundingBox="5853,10008 5663,10647 4950,10435 5139,9796"/>
              </emma:interpretation>
              <emma:one-of disjunction-type="recognition" id="oneOf2">
                <emma:interpretation id="interp6" emma:lang="" emma:confidence="0">
                  <emma:literal>a</emma:literal>
                </emma:interpretation>
                <emma:interpretation id="interp7" emma:lang="" emma:confidence="0">
                  <emma:literal>&amp;</emma:literal>
                </emma:interpretation>
                <emma:interpretation id="interp8" emma:lang="" emma:confidence="0">
                  <emma:literal>A</emma:literal>
                </emma:interpretation>
                <emma:interpretation id="interp9" emma:lang="" emma:confidence="0">
                  <emma:literal>9</emma:literal>
                </emma:interpretation>
                <emma:interpretation id="interp10" emma:lang="" emma:confidence="0">
                  <emma:literal>@</emma:literal>
                </emma:interpretation>
              </emma:one-of>
            </emma:emma>
          </inkml:annotationXML>
          <inkml:trace contextRef="#ctx0" brushRef="#br0" timeOffset="11423.45">-3095-1290 0,'-40'0'328,"40"-40"-281,-41 40-1,1 0-14,0 0 30,-1 0-31,-39 0 1,39 0-1,1-41 0,0 41-15,-1 0 15,1 0 0,0 0 32,-1 0-16,1 0 31,40 41 0,0-1-47,-40-40-15,40 40-1,0 1 48,0-1-32,0 0 16,0 1-31,0-1 31,0 0-16,0 1 47,0-1-47,0 0 32,40-40-16,-40 41-32,40-41 63,1 40-62,-1-40 15,-40 40-15,40-40 15,1 0 0,-1 0-15,0 0 15,1 0 0,-1 0 32,0 0-32,1 0 32,-1 0-1,0 0 173,-40-40-235,41 40 15,-41-40 16,40 40 63,-40-41-78,0 1 46,0 0-15,0-1 31,0 1 0,40 40-31,-40-40 0,0-1 63,0 1 108,0 0-61,0-1-17,0 1-30</inkml:trace>
        </inkml:traceGroup>
        <inkml:traceGroup>
          <inkml:annotationXML>
            <emma:emma xmlns:emma="http://www.w3.org/2003/04/emma" version="1.0">
              <emma:interpretation id="{5F362082-169E-4226-B705-1412E14F1093}" emma:medium="tactile" emma:mode="ink">
                <msink:context xmlns:msink="http://schemas.microsoft.com/ink/2010/main" type="inkWord" rotatedBoundingBox="5436,11946 5128,12983 4088,12674 4396,11638"/>
              </emma:interpretation>
              <emma:one-of disjunction-type="recognition" id="oneOf3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0" timeOffset="6172.22">-3700 565 0,'-40'0'125,"-1"0"-109,1 0-1,0 0 16,-1 0-15,1 0-16,0 0 31,0 0 1,-1 0-32,1 0 15,0 0 1,-1 0 15,1 0-15,0 0 15,-1 0 63,1 0-63,0 0 0,40 40-15,-41-40 62,41 40-47,-40-40 0,40 41-15,0-1-16,-40-40 16,40 40 15,-41-40-15,41 41-1,0 39 32,0-39-16,0-1 1,0 0-17,0 1 16,0-1 16,0 0-15,0 0-1,41-40 0,-41 41-15,0-1 15,40-40 31,-40 40-46,0 1 47,40-41-48,-40 40-15,41-40 31,-1 0-15,-40 40-16,40-40 31,1 41 1,-1-41-1,0 40 0,-40 0-15,41-40 31,-1 0 31,-40 41-31,40-41-1,1 0 33,-1 0 14,0 0-30,0 0-16,1 0 15,-1 0 1,0 0-48,1 0 1,-1 0 15,-40-41-15,40 41 46,-40-40-46,0 0 46,41 40-15,-41-41-15,0 1-1,0 0-16,0-1 32,0 1 0,0 0-16,40 40-15,-40-41 15,0 1 1,0 0-1,0 0 16,0-1-16,0 1 0,0 0 0,0-1 48,0 1 46,-40 40-63,40-40-46,-41-1 124,1 1-62,0 40-46,40-40 61,-41 40-93</inkml:trace>
        </inkml:traceGroup>
      </inkml:traceGroup>
    </inkml:traceGroup>
  </inkml:traceGroup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59880-1E9C-48A0-A21E-57B6D1A0C827}" type="datetimeFigureOut">
              <a:rPr lang="en-GB" smtClean="0"/>
              <a:t>05/09/2026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7EE42-B38C-4193-B746-A80BECDFAE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92075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59880-1E9C-48A0-A21E-57B6D1A0C827}" type="datetimeFigureOut">
              <a:rPr lang="en-GB" smtClean="0"/>
              <a:t>05/09/2026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7EE42-B38C-4193-B746-A80BECDFAE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75625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59880-1E9C-48A0-A21E-57B6D1A0C827}" type="datetimeFigureOut">
              <a:rPr lang="en-GB" smtClean="0"/>
              <a:t>05/09/2026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7EE42-B38C-4193-B746-A80BECDFAE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1041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59880-1E9C-48A0-A21E-57B6D1A0C827}" type="datetimeFigureOut">
              <a:rPr lang="en-GB" smtClean="0"/>
              <a:t>05/09/2026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7EE42-B38C-4193-B746-A80BECDFAE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657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59880-1E9C-48A0-A21E-57B6D1A0C827}" type="datetimeFigureOut">
              <a:rPr lang="en-GB" smtClean="0"/>
              <a:t>05/09/2026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7EE42-B38C-4193-B746-A80BECDFAE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25640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59880-1E9C-48A0-A21E-57B6D1A0C827}" type="datetimeFigureOut">
              <a:rPr lang="en-GB" smtClean="0"/>
              <a:t>05/09/2026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7EE42-B38C-4193-B746-A80BECDFAE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0215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59880-1E9C-48A0-A21E-57B6D1A0C827}" type="datetimeFigureOut">
              <a:rPr lang="en-GB" smtClean="0"/>
              <a:t>05/09/2026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7EE42-B38C-4193-B746-A80BECDFAE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95076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59880-1E9C-48A0-A21E-57B6D1A0C827}" type="datetimeFigureOut">
              <a:rPr lang="en-GB" smtClean="0"/>
              <a:t>05/09/2026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7EE42-B38C-4193-B746-A80BECDFAE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84290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59880-1E9C-48A0-A21E-57B6D1A0C827}" type="datetimeFigureOut">
              <a:rPr lang="en-GB" smtClean="0"/>
              <a:t>05/09/2026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7EE42-B38C-4193-B746-A80BECDFAE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357819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59880-1E9C-48A0-A21E-57B6D1A0C827}" type="datetimeFigureOut">
              <a:rPr lang="en-GB" smtClean="0"/>
              <a:t>05/09/2026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7EE42-B38C-4193-B746-A80BECDFAE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7854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59880-1E9C-48A0-A21E-57B6D1A0C827}" type="datetimeFigureOut">
              <a:rPr lang="en-GB" smtClean="0"/>
              <a:t>05/09/2026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7EE42-B38C-4193-B746-A80BECDFAE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86220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559880-1E9C-48A0-A21E-57B6D1A0C827}" type="datetimeFigureOut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05/09/2026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07EE42-B38C-4193-B746-A80BECDFAEB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94910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559880-1E9C-48A0-A21E-57B6D1A0C827}" type="datetimeFigureOut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05/09/2026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07EE42-B38C-4193-B746-A80BECDFAEB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78754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559880-1E9C-48A0-A21E-57B6D1A0C827}" type="datetimeFigureOut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05/09/2026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07EE42-B38C-4193-B746-A80BECDFAEB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89449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559880-1E9C-48A0-A21E-57B6D1A0C827}" type="datetimeFigureOut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05/09/2026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07EE42-B38C-4193-B746-A80BECDFAEB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94427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559880-1E9C-48A0-A21E-57B6D1A0C827}" type="datetimeFigureOut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05/09/2026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07EE42-B38C-4193-B746-A80BECDFAEB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1098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559880-1E9C-48A0-A21E-57B6D1A0C827}" type="datetimeFigureOut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05/09/2026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07EE42-B38C-4193-B746-A80BECDFAEB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46600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559880-1E9C-48A0-A21E-57B6D1A0C827}" type="datetimeFigureOut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05/09/2026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07EE42-B38C-4193-B746-A80BECDFAEB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16408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559880-1E9C-48A0-A21E-57B6D1A0C827}" type="datetimeFigureOut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05/09/2026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07EE42-B38C-4193-B746-A80BECDFAEB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2100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559880-1E9C-48A0-A21E-57B6D1A0C827}" type="datetimeFigureOut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05/09/2026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07EE42-B38C-4193-B746-A80BECDFAEB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12602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559880-1E9C-48A0-A21E-57B6D1A0C827}" type="datetimeFigureOut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05/09/2026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07EE42-B38C-4193-B746-A80BECDFAEB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22729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559880-1E9C-48A0-A21E-57B6D1A0C827}" type="datetimeFigureOut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05/09/2026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07EE42-B38C-4193-B746-A80BECDFAEB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5168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559880-1E9C-48A0-A21E-57B6D1A0C827}" type="datetimeFigureOut">
              <a:rPr lang="en-GB" smtClean="0"/>
              <a:t>05/09/2026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07EE42-B38C-4193-B746-A80BECDFAEB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3282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559880-1E9C-48A0-A21E-57B6D1A0C827}" type="datetimeFigureOut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05/09/2026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07EE42-B38C-4193-B746-A80BECDFAEB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0288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oak@nestonpri.cheshire.sch.uk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opmarks.co.uk/maths-games/hit-the-button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5.emf"/><Relationship Id="rId4" Type="http://schemas.openxmlformats.org/officeDocument/2006/relationships/customXml" Target="../ink/ink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6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mailto:oak@nestonpri.cheshire.sch.uk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15440" y="1237773"/>
            <a:ext cx="9144000" cy="1014957"/>
          </a:xfrm>
        </p:spPr>
        <p:txBody>
          <a:bodyPr/>
          <a:lstStyle/>
          <a:p>
            <a:r>
              <a:rPr lang="en-GB" dirty="0">
                <a:latin typeface="Arial Rounded MT Bold" panose="020F0704030504030204" pitchFamily="34" charset="0"/>
              </a:rPr>
              <a:t>Meet the Teacher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5623" y="2233877"/>
            <a:ext cx="9144000" cy="1655762"/>
          </a:xfrm>
        </p:spPr>
        <p:txBody>
          <a:bodyPr>
            <a:normAutofit fontScale="85000" lnSpcReduction="20000"/>
          </a:bodyPr>
          <a:lstStyle/>
          <a:p>
            <a:r>
              <a:rPr lang="en-GB" sz="4400" dirty="0">
                <a:latin typeface="Arial Rounded MT Bold" panose="020F0704030504030204" pitchFamily="34" charset="0"/>
              </a:rPr>
              <a:t>September 2026</a:t>
            </a:r>
          </a:p>
          <a:p>
            <a:r>
              <a:rPr lang="en-GB" sz="4400" dirty="0">
                <a:latin typeface="Arial Rounded MT Bold" panose="020F0704030504030204" pitchFamily="34" charset="0"/>
              </a:rPr>
              <a:t>Year 2</a:t>
            </a:r>
          </a:p>
          <a:p>
            <a:r>
              <a:rPr lang="en-GB" sz="4400" dirty="0">
                <a:latin typeface="Arial Rounded MT Bold" panose="020F0704030504030204" pitchFamily="34" charset="0"/>
              </a:rPr>
              <a:t>Oak Class</a:t>
            </a:r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5062" y="84527"/>
            <a:ext cx="2300343" cy="103783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6480" y="2368140"/>
            <a:ext cx="1809302" cy="108275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95243" y="2467464"/>
            <a:ext cx="1809302" cy="1082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785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86265" y="393895"/>
            <a:ext cx="1086025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GB" sz="3600" u="sng" dirty="0">
                <a:solidFill>
                  <a:prstClr val="black"/>
                </a:solidFill>
                <a:latin typeface="Arial Rounded MT Bold" panose="020F0704030504030204" pitchFamily="34" charset="0"/>
              </a:rPr>
              <a:t>Introduction</a:t>
            </a:r>
          </a:p>
          <a:p>
            <a:pPr lvl="0">
              <a:defRPr/>
            </a:pPr>
            <a:endParaRPr lang="en-GB" sz="3600" u="sng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  <a:p>
            <a:pPr lvl="0">
              <a:defRPr/>
            </a:pPr>
            <a:r>
              <a:rPr lang="en-GB" sz="3600" dirty="0">
                <a:solidFill>
                  <a:prstClr val="black"/>
                </a:solidFill>
                <a:latin typeface="Arial Rounded MT Bold" panose="020F0704030504030204" pitchFamily="34" charset="0"/>
              </a:rPr>
              <a:t>Welcome back and welcome to our new Year 2 classroom.  Well done to all the children for settling in so well to our new routines. This year we will be known as Oak Class.</a:t>
            </a:r>
          </a:p>
          <a:p>
            <a:pPr lvl="0">
              <a:defRPr/>
            </a:pPr>
            <a:endParaRPr lang="en-GB" sz="3600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  <a:p>
            <a:pPr lvl="0">
              <a:defRPr/>
            </a:pPr>
            <a:r>
              <a:rPr lang="en-GB" sz="3600" dirty="0">
                <a:solidFill>
                  <a:prstClr val="black"/>
                </a:solidFill>
                <a:latin typeface="Arial Rounded MT Bold" panose="020F0704030504030204" pitchFamily="34" charset="0"/>
                <a:hlinkClick r:id="rId2"/>
              </a:rPr>
              <a:t>oak@nestonpri.cheshire.sch.uk</a:t>
            </a:r>
            <a:endParaRPr lang="en-GB" sz="3600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  <a:p>
            <a:pPr lvl="0">
              <a:defRPr/>
            </a:pPr>
            <a:r>
              <a:rPr lang="en-GB" sz="3600" dirty="0">
                <a:solidFill>
                  <a:prstClr val="black"/>
                </a:solidFill>
                <a:latin typeface="Arial Rounded MT Bold" panose="020F0704030504030204" pitchFamily="34" charset="0"/>
              </a:rPr>
              <a:t>                                                                          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137116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8763" y="309489"/>
            <a:ext cx="11584380" cy="10802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800" dirty="0">
                <a:solidFill>
                  <a:prstClr val="black"/>
                </a:solidFill>
                <a:latin typeface="Arial Rounded MT Bold" panose="020F0704030504030204" pitchFamily="34" charset="0"/>
              </a:rPr>
              <a:t>Year 2 is a very important year, when we consolidate the more formal learning from the end of Year 1 and prepare the children for moving to KS2.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2400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>
                <a:solidFill>
                  <a:prstClr val="black"/>
                </a:solidFill>
                <a:latin typeface="Arial Rounded MT Bold" panose="020F0704030504030204" pitchFamily="34" charset="0"/>
              </a:rPr>
              <a:t>The mornings will consist of the daily reading, writing, spelling and maths lessons. 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2800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>
                <a:solidFill>
                  <a:prstClr val="black"/>
                </a:solidFill>
                <a:latin typeface="Arial Rounded MT Bold" panose="020F0704030504030204" pitchFamily="34" charset="0"/>
              </a:rPr>
              <a:t>In the afternoons we will cover the National Curriculum expectations for all the other subjects (Foundation Subjects).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2800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>
                <a:solidFill>
                  <a:prstClr val="black"/>
                </a:solidFill>
                <a:latin typeface="Arial Rounded MT Bold" panose="020F0704030504030204" pitchFamily="34" charset="0"/>
              </a:rPr>
              <a:t>Over the year, the children will be taught: Science, Geography, History, Computing, Art, DT, Music and PE.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2800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>
                <a:solidFill>
                  <a:prstClr val="black"/>
                </a:solidFill>
                <a:latin typeface="Arial Rounded MT Bold" panose="020F0704030504030204" pitchFamily="34" charset="0"/>
              </a:rPr>
              <a:t>Statutory RE and PHSE lessons will be taught through stories and discussions.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4000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4000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prstClr val="black"/>
                </a:solidFill>
                <a:latin typeface="Arial Rounded MT Bold" panose="020F0704030504030204" pitchFamily="34" charset="0"/>
              </a:rPr>
              <a:t>    </a:t>
            </a:r>
            <a:endParaRPr lang="en-US" sz="4000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4000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4000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4000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4000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0329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2368" y="0"/>
            <a:ext cx="11380764" cy="6678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The Expectations for Year 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There is an expected level in Reading, Writing and Maths, that children should reach by the end of Year 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However, some children might be working towards the expected level and some children might exceed the expected level. </a:t>
            </a:r>
          </a:p>
        </p:txBody>
      </p:sp>
    </p:spTree>
    <p:extLst>
      <p:ext uri="{BB962C8B-B14F-4D97-AF65-F5344CB8AC3E}">
        <p14:creationId xmlns:p14="http://schemas.microsoft.com/office/powerpoint/2010/main" val="12794575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026" y="178861"/>
            <a:ext cx="12183625" cy="7909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Maths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At NPS we follow a Mastery approach in Maths to develop fluency and a deep understanding of concepts.                          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During lessons children use manipulatives to understand mathematical structures. This enables them to progress to using pictures and jottings before being able to solve abstract problems</a:t>
            </a:r>
          </a:p>
          <a:p>
            <a:pPr marL="571500" indent="-571500">
              <a:buFont typeface="Arial" panose="020B0604020202020204" pitchFamily="34" charset="0"/>
              <a:buChar char="•"/>
              <a:defRPr/>
            </a:pPr>
            <a:r>
              <a:rPr lang="en-GB" sz="3600" dirty="0">
                <a:solidFill>
                  <a:prstClr val="black"/>
                </a:solidFill>
                <a:latin typeface="Arial Rounded MT Bold" panose="020F0704030504030204" pitchFamily="34" charset="0"/>
              </a:rPr>
              <a:t>We are also on the KS1 Mastering Number   Program so we have an extra fluency lesson                              for 10-15 minutes (4 days per week).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57054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090" y="391455"/>
            <a:ext cx="7572375" cy="5715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182" y="1386003"/>
            <a:ext cx="3367223" cy="32300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2618" y="1490167"/>
            <a:ext cx="3828370" cy="230211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5637" y="3975778"/>
            <a:ext cx="3229656" cy="1280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486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70684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Maths - fluency</a:t>
            </a:r>
            <a:endParaRPr kumimoji="0" lang="en-GB" sz="6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5944" y="1118629"/>
            <a:ext cx="11261370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children should be secure in these objectives as they left Year 1: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Counting to 100 forwards and backwards starting at any number.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Reading and writing numbers up to 100 ( </a:t>
            </a:r>
            <a:r>
              <a:rPr kumimoji="0" lang="en-GB" sz="32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teen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and </a:t>
            </a:r>
            <a:r>
              <a:rPr kumimoji="0" lang="en-GB" sz="32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ty 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numbers)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Counting in 2s (starting at 0 and 1), 5s, 10s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Number bonds to 10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4067" y="3605153"/>
            <a:ext cx="3771532" cy="300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50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https://previews.dropbox.com/p/thumb/AAih8HJMVk_94xf1TzvcgGvK5yw3D00Kvi0OqNZRQFxP3e-1UGhf735lYkO6OQt-pSh249d-CHuCIGcK1pQD7Rf8AAWzEvKb8qtvbsUpLw95R6GN2Vwc8wNPxVRdeQyuhUS5AEgjtzglzqqHoRoXYjQZE_YuKN8Jvr2BK4ELrHE7pT2GCe3ah2ZO_gpOHBeBwjk8lTHRjQYBnUMBtmn-CB3KEFkbI8QTS6EBSBYZBZQi9JC28gb2efa2qPs_0uS9m1LVDKPIrcDvqdqrYOdBW5tP8lOukzTogIpXGrh9QUu_C1JSB-rL2MRpC7NqUb2j3tiv9se9ayP-Un7Kp-hH6jlAV4xnHiKHGZtsZT9Ja3B2ZA/p.jpeg?fv_content=true&amp;size_mode=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975" y="2083432"/>
            <a:ext cx="5149396" cy="460234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5575" y="7937"/>
            <a:ext cx="1191450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If children learn their number bonds, it frees up their working memory to be able to tackle problems and reasoning questions.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13714" y="2083432"/>
            <a:ext cx="481874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Arial Rounded MT Bold" panose="020F0704030504030204" pitchFamily="34" charset="0"/>
              </a:rPr>
              <a:t>If I know 6 + 3 = 9</a:t>
            </a:r>
          </a:p>
          <a:p>
            <a:r>
              <a:rPr lang="en-GB" sz="3600" dirty="0">
                <a:latin typeface="Arial Rounded MT Bold" panose="020F0704030504030204" pitchFamily="34" charset="0"/>
              </a:rPr>
              <a:t>Then I know</a:t>
            </a:r>
          </a:p>
          <a:p>
            <a:r>
              <a:rPr lang="en-GB" sz="3600" dirty="0">
                <a:latin typeface="Arial Rounded MT Bold" panose="020F0704030504030204" pitchFamily="34" charset="0"/>
              </a:rPr>
              <a:t>9-6 = 3</a:t>
            </a:r>
          </a:p>
          <a:p>
            <a:r>
              <a:rPr lang="en-GB" sz="3600" dirty="0">
                <a:latin typeface="Arial Rounded MT Bold" panose="020F0704030504030204" pitchFamily="34" charset="0"/>
              </a:rPr>
              <a:t>9-3 = 6 </a:t>
            </a:r>
          </a:p>
          <a:p>
            <a:r>
              <a:rPr lang="en-GB" sz="3600" dirty="0">
                <a:latin typeface="Arial Rounded MT Bold" panose="020F0704030504030204" pitchFamily="34" charset="0"/>
              </a:rPr>
              <a:t>60 + 30 = 90</a:t>
            </a:r>
          </a:p>
          <a:p>
            <a:r>
              <a:rPr lang="en-GB" sz="3600" dirty="0">
                <a:latin typeface="Arial Rounded MT Bold" panose="020F0704030504030204" pitchFamily="34" charset="0"/>
              </a:rPr>
              <a:t>26 + 3 = 29</a:t>
            </a:r>
          </a:p>
          <a:p>
            <a:r>
              <a:rPr lang="en-GB" sz="3600" dirty="0">
                <a:latin typeface="Arial Rounded MT Bold" panose="020F0704030504030204" pitchFamily="34" charset="0"/>
              </a:rPr>
              <a:t>etc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20119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https://previews.dropbox.com/p/thumb/AAih8HJMVk_94xf1TzvcgGvK5yw3D00Kvi0OqNZRQFxP3e-1UGhf735lYkO6OQt-pSh249d-CHuCIGcK1pQD7Rf8AAWzEvKb8qtvbsUpLw95R6GN2Vwc8wNPxVRdeQyuhUS5AEgjtzglzqqHoRoXYjQZE_YuKN8Jvr2BK4ELrHE7pT2GCe3ah2ZO_gpOHBeBwjk8lTHRjQYBnUMBtmn-CB3KEFkbI8QTS6EBSBYZBZQi9JC28gb2efa2qPs_0uS9m1LVDKPIrcDvqdqrYOdBW5tP8lOukzTogIpXGrh9QUu_C1JSB-rL2MRpC7NqUb2j3tiv9se9ayP-Un7Kp-hH6jlAV4xnHiKHGZtsZT9Ja3B2ZA/p.jpeg?fv_content=true&amp;size_mode=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5575" y="7937"/>
            <a:ext cx="119145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200" dirty="0">
                <a:solidFill>
                  <a:prstClr val="black"/>
                </a:solidFill>
                <a:latin typeface="Arial Rounded MT Bold" panose="020F0704030504030204" pitchFamily="34" charset="0"/>
              </a:rPr>
              <a:t>Please continue to play Numbots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+mn-cs"/>
            </a:endParaRPr>
          </a:p>
        </p:txBody>
      </p:sp>
      <p:pic>
        <p:nvPicPr>
          <p:cNvPr id="5" name="Picture 4" descr="Have you heard about our amazing new app? Designed for use both in class and at home, our new 1-Minute Maths app helps children build greater number confidence and fluency. The free mobile app is available for Apple/iOS, Android and Kindle.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182" y="1237555"/>
            <a:ext cx="3866561" cy="509067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6112827" y="2360757"/>
            <a:ext cx="5643744" cy="1870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3600" u="sng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Hit the Button - Quick fire maths practise for 6-11 year olds (topmarks.co.uk)</a:t>
            </a:r>
            <a:endParaRPr lang="en-GB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02173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0861" y="117566"/>
            <a:ext cx="11578442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Reading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The Government guidelines state that children should learn to read through phonics. We use a programme called 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Read, Write, Inc.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ounded MT Bold" panose="020F0704030504030204" pitchFamily="34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sz="2600" dirty="0">
                <a:solidFill>
                  <a:prstClr val="black"/>
                </a:solidFill>
                <a:latin typeface="Arial Rounded MT Bold" panose="020F0704030504030204" pitchFamily="34" charset="0"/>
              </a:rPr>
              <a:t>The Year 2 children started the scheme from the beginning in their Reception year and will carry on until they exit the scheme (usually during Year 2).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GB" sz="2600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sz="2600" dirty="0">
                <a:solidFill>
                  <a:prstClr val="black"/>
                </a:solidFill>
                <a:latin typeface="Arial Rounded MT Bold" panose="020F0704030504030204" pitchFamily="34" charset="0"/>
              </a:rPr>
              <a:t>Once children have exited the scheme they will bring home ‘colour banded’ reading books: Purple, Gold, White, Lime. Moving on to chapter books.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GB" sz="2600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The children will explore spelling further using phonics and spelling rules.</a:t>
            </a:r>
          </a:p>
        </p:txBody>
      </p:sp>
    </p:spTree>
    <p:extLst>
      <p:ext uri="{BB962C8B-B14F-4D97-AF65-F5344CB8AC3E}">
        <p14:creationId xmlns:p14="http://schemas.microsoft.com/office/powerpoint/2010/main" val="23260360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0861" y="117566"/>
            <a:ext cx="11578442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Reading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800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  <a:p>
            <a:r>
              <a:rPr lang="en-GB" sz="2800" dirty="0">
                <a:solidFill>
                  <a:prstClr val="black"/>
                </a:solidFill>
                <a:latin typeface="Arial Rounded MT Bold" panose="020F0704030504030204" pitchFamily="34" charset="0"/>
              </a:rPr>
              <a:t>Children will continue to have a daily reading lesson. Before they read the book, the children practise reading </a:t>
            </a:r>
            <a:r>
              <a:rPr lang="en-GB" sz="28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‘red words’</a:t>
            </a:r>
            <a:r>
              <a:rPr lang="en-GB" sz="2800" dirty="0">
                <a:latin typeface="Arial Rounded MT Bold" panose="020F0704030504030204" pitchFamily="34" charset="0"/>
              </a:rPr>
              <a:t> (which are the tricky words) and </a:t>
            </a:r>
            <a:r>
              <a:rPr lang="en-GB" sz="2800" b="1" dirty="0">
                <a:solidFill>
                  <a:srgbClr val="04860A"/>
                </a:solidFill>
                <a:latin typeface="Arial Rounded MT Bold" panose="020F0704030504030204" pitchFamily="34" charset="0"/>
              </a:rPr>
              <a:t>‘speedy green words’ </a:t>
            </a:r>
            <a:r>
              <a:rPr lang="en-GB" sz="2800" dirty="0">
                <a:latin typeface="Arial Rounded MT Bold" panose="020F0704030504030204" pitchFamily="34" charset="0"/>
              </a:rPr>
              <a:t>(which the children should read speedily without sounding out)</a:t>
            </a:r>
          </a:p>
          <a:p>
            <a:endParaRPr lang="en-GB" sz="2800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  <a:p>
            <a:endParaRPr lang="en-GB" sz="2800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As</a:t>
            </a:r>
            <a:r>
              <a:rPr kumimoji="0" lang="en-GB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 the children exit the scheme and become more fluent readers we will begin ‘Whole Class Reading’. This entails everyone having a copy of a more substantial book, which we read together to develop further fluency, expression and comprehension skills.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16758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6239" y="0"/>
            <a:ext cx="11451771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At NPS we want all children to have ‘a love of reading’, which is why the children will also bring home a book of their own choosing to share with you.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This book might be a picture book, non fiction or a novel.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Your child might be able to read all, some or none of it independently, but it’s a book for you to read with them so they are exposed to a wider range of books and vocabulary than you find in a ‘reading scheme book’.</a:t>
            </a:r>
          </a:p>
        </p:txBody>
      </p:sp>
    </p:spTree>
    <p:extLst>
      <p:ext uri="{BB962C8B-B14F-4D97-AF65-F5344CB8AC3E}">
        <p14:creationId xmlns:p14="http://schemas.microsoft.com/office/powerpoint/2010/main" val="40946893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1728269" cy="683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en-GB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Writing: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At</a:t>
            </a:r>
            <a:r>
              <a:rPr kumimoji="0" lang="en-GB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 NPS we follow </a:t>
            </a:r>
            <a:r>
              <a:rPr lang="en-GB" sz="3200" dirty="0">
                <a:solidFill>
                  <a:prstClr val="black"/>
                </a:solidFill>
                <a:latin typeface="Arial Rounded MT Bold" panose="020F0704030504030204" pitchFamily="34" charset="0"/>
              </a:rPr>
              <a:t>the Pathways to Write scheme which is based on a high quality children’s book per half term.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3200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The main focus this year is for children to write secure sentences that link their ideas.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The children will continue to use </a:t>
            </a:r>
            <a:r>
              <a:rPr kumimoji="0" lang="en-GB" sz="32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and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  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to join sentences and begin to use other conjunctions such as </a:t>
            </a:r>
            <a:r>
              <a:rPr kumimoji="0" lang="en-GB" sz="32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because, but, when, if</a:t>
            </a:r>
            <a:r>
              <a:rPr kumimoji="0" lang="en-GB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Children will begin to use adjectives in their work and begin to experiment with interesting vocabulary.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200" dirty="0">
                <a:solidFill>
                  <a:prstClr val="black"/>
                </a:solidFill>
                <a:latin typeface="Arial Rounded MT Bold" panose="020F0704030504030204" pitchFamily="34" charset="0"/>
              </a:rPr>
              <a:t>They will begin to use question marks, exclamation marks and apostrophes.</a:t>
            </a: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79518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772" y="-8353"/>
            <a:ext cx="6769328" cy="686635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344229" y="899886"/>
            <a:ext cx="473165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Arial Rounded MT Bold" panose="020F0704030504030204" pitchFamily="34" charset="0"/>
              </a:rPr>
              <a:t>Stamina and quantity:</a:t>
            </a:r>
          </a:p>
          <a:p>
            <a:endParaRPr lang="en-GB" sz="3200" dirty="0">
              <a:latin typeface="Arial Rounded MT Bold" panose="020F0704030504030204" pitchFamily="34" charset="0"/>
            </a:endParaRPr>
          </a:p>
          <a:p>
            <a:r>
              <a:rPr lang="en-GB" sz="3200" dirty="0">
                <a:latin typeface="Arial Rounded MT Bold" panose="020F0704030504030204" pitchFamily="34" charset="0"/>
              </a:rPr>
              <a:t>The children need to develop their stamina to write more, and for a more sustained amount of time.</a:t>
            </a:r>
          </a:p>
        </p:txBody>
      </p:sp>
    </p:spTree>
    <p:extLst>
      <p:ext uri="{BB962C8B-B14F-4D97-AF65-F5344CB8AC3E}">
        <p14:creationId xmlns:p14="http://schemas.microsoft.com/office/powerpoint/2010/main" val="3776997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09450" y="156754"/>
            <a:ext cx="72121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Spelling – ‘tricky’ words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9771" y="1278294"/>
            <a:ext cx="8011885" cy="5579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632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09450" y="156754"/>
            <a:ext cx="87216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Spelling – Phonics based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51" y="2177143"/>
            <a:ext cx="5336870" cy="402424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5583" y="1035448"/>
            <a:ext cx="3861159" cy="545668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/>
              <p14:cNvContentPartPr/>
              <p14:nvPr/>
            </p14:nvContentPartPr>
            <p14:xfrm>
              <a:off x="6410246" y="3900103"/>
              <a:ext cx="4076640" cy="27928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362366" y="3803983"/>
                <a:ext cx="4172400" cy="2984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85739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09450" y="156754"/>
            <a:ext cx="11014893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Spelling – Year</a:t>
            </a:r>
            <a:r>
              <a:rPr kumimoji="0" lang="en-GB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 2 spelling patterns/rules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3200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200" dirty="0">
                <a:solidFill>
                  <a:prstClr val="black"/>
                </a:solidFill>
                <a:latin typeface="Arial Rounded MT Bold" panose="020F0704030504030204" pitchFamily="34" charset="0"/>
              </a:rPr>
              <a:t>Alternative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200" dirty="0">
                <a:solidFill>
                  <a:prstClr val="black"/>
                </a:solidFill>
                <a:latin typeface="Arial Rounded MT Bold" panose="020F0704030504030204" pitchFamily="34" charset="0"/>
              </a:rPr>
              <a:t> phonemes</a:t>
            </a: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ounded MT Bold" panose="020F070403050403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79" y="2340939"/>
            <a:ext cx="3196282" cy="451706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" name="Ink 6"/>
              <p14:cNvContentPartPr/>
              <p14:nvPr/>
            </p14:nvContentPartPr>
            <p14:xfrm>
              <a:off x="1531526" y="3566743"/>
              <a:ext cx="1923120" cy="2257560"/>
            </p14:xfrm>
          </p:contentPart>
        </mc:Choice>
        <mc:Fallback xmlns="">
          <p:pic>
            <p:nvPicPr>
              <p:cNvPr id="7" name="Ink 6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523246" y="3558463"/>
                <a:ext cx="1939680" cy="2274120"/>
              </a:xfrm>
              <a:prstGeom prst="rect">
                <a:avLst/>
              </a:prstGeom>
            </p:spPr>
          </p:pic>
        </mc:Fallback>
      </mc:AlternateContent>
      <p:sp>
        <p:nvSpPr>
          <p:cNvPr id="12" name="TextBox 11"/>
          <p:cNvSpPr txBox="1"/>
          <p:nvPr/>
        </p:nvSpPr>
        <p:spPr>
          <a:xfrm>
            <a:off x="4159067" y="1669143"/>
            <a:ext cx="371565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 Rounded MT Bold" panose="020F0704030504030204" pitchFamily="34" charset="0"/>
              </a:rPr>
              <a:t>Adding suffixes to words where a change is needed to the root word</a:t>
            </a:r>
          </a:p>
          <a:p>
            <a:endParaRPr lang="en-GB" sz="2400" dirty="0">
              <a:latin typeface="Arial Rounded MT Bold" panose="020F0704030504030204" pitchFamily="34" charset="0"/>
            </a:endParaRPr>
          </a:p>
          <a:p>
            <a:r>
              <a:rPr lang="en-GB" sz="24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hop – hopped</a:t>
            </a:r>
          </a:p>
          <a:p>
            <a:endParaRPr lang="en-GB" sz="24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r>
              <a:rPr lang="en-GB" sz="24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cry – cries</a:t>
            </a:r>
          </a:p>
          <a:p>
            <a:endParaRPr lang="en-GB" sz="24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r>
              <a:rPr lang="en-GB" sz="24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fun – funny</a:t>
            </a:r>
          </a:p>
          <a:p>
            <a:endParaRPr lang="en-GB" sz="24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r>
              <a:rPr lang="en-GB" sz="24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swim - swimming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01296" y="1669142"/>
            <a:ext cx="3715657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 Rounded MT Bold" panose="020F0704030504030204" pitchFamily="34" charset="0"/>
              </a:rPr>
              <a:t>Using apostrophes for contractions</a:t>
            </a:r>
          </a:p>
          <a:p>
            <a:endParaRPr lang="en-GB" sz="2400" dirty="0">
              <a:latin typeface="Arial Rounded MT Bold" panose="020F0704030504030204" pitchFamily="34" charset="0"/>
            </a:endParaRPr>
          </a:p>
          <a:p>
            <a:r>
              <a:rPr lang="en-GB" sz="24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did not – didn’t</a:t>
            </a:r>
          </a:p>
          <a:p>
            <a:endParaRPr lang="en-GB" sz="24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r>
              <a:rPr lang="en-GB" sz="24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I am  – I’m</a:t>
            </a:r>
          </a:p>
          <a:p>
            <a:endParaRPr lang="en-GB" sz="24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r>
              <a:rPr lang="en-GB" sz="24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you are – you’re</a:t>
            </a:r>
          </a:p>
          <a:p>
            <a:endParaRPr lang="en-GB" sz="2400" dirty="0">
              <a:latin typeface="Arial Rounded MT Bold" panose="020F0704030504030204" pitchFamily="34" charset="0"/>
            </a:endParaRPr>
          </a:p>
          <a:p>
            <a:r>
              <a:rPr lang="en-GB" sz="2400" dirty="0">
                <a:latin typeface="Arial Rounded MT Bold" panose="020F0704030504030204" pitchFamily="34" charset="0"/>
              </a:rPr>
              <a:t>And apostrophes for possession </a:t>
            </a:r>
          </a:p>
          <a:p>
            <a:endParaRPr lang="en-GB" sz="2400" dirty="0">
              <a:latin typeface="Arial Rounded MT Bold" panose="020F0704030504030204" pitchFamily="34" charset="0"/>
            </a:endParaRPr>
          </a:p>
          <a:p>
            <a:r>
              <a:rPr lang="en-GB" sz="24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The girl’s book.</a:t>
            </a:r>
          </a:p>
        </p:txBody>
      </p:sp>
    </p:spTree>
    <p:extLst>
      <p:ext uri="{BB962C8B-B14F-4D97-AF65-F5344CB8AC3E}">
        <p14:creationId xmlns:p14="http://schemas.microsoft.com/office/powerpoint/2010/main" val="3148953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8899" y="0"/>
            <a:ext cx="59993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Handwriting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595" y="1056952"/>
            <a:ext cx="6929120" cy="419887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837714" y="1277257"/>
            <a:ext cx="409302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Arial Rounded MT Bold" panose="020F0704030504030204" pitchFamily="34" charset="0"/>
              </a:rPr>
              <a:t>In Year 2 children will continue to practice formation  of letters and learn some basic joins. There is a specific sequence to teaching these joins which will continue in KS2</a:t>
            </a:r>
          </a:p>
        </p:txBody>
      </p:sp>
    </p:spTree>
    <p:extLst>
      <p:ext uri="{BB962C8B-B14F-4D97-AF65-F5344CB8AC3E}">
        <p14:creationId xmlns:p14="http://schemas.microsoft.com/office/powerpoint/2010/main" val="4216023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9451" y="0"/>
            <a:ext cx="10855233" cy="578619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Homework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‘A little and often’ is the best way for children to learn and practise the skills they need.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+mn-cs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35259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8818" y="0"/>
            <a:ext cx="10855233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Homework</a:t>
            </a: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+mn-cs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Reading – At least 3 times per week but 5 times is preferred (and daily is even better!)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3600" dirty="0">
                <a:solidFill>
                  <a:prstClr val="black"/>
                </a:solidFill>
                <a:latin typeface="Arial Rounded MT Bold" panose="020F0704030504030204" pitchFamily="34" charset="0"/>
              </a:rPr>
              <a:t>Spellings- Year 1 &amp; 2 tricky words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+mn-cs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As time goes on: maths learn-its and later in the year – times tables. 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Maths games eg. Numbots (if you need a reminder of password</a:t>
            </a:r>
            <a:r>
              <a:rPr kumimoji="0" lang="en-GB" sz="3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 please ask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)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+mn-cs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33629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01860" y="802185"/>
            <a:ext cx="1159389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Learn its: number bonds (additions and subtractions)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+mn-cs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844" y="2349796"/>
            <a:ext cx="4683930" cy="3498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2752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2938" y="557213"/>
            <a:ext cx="11287125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This term 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Science: Living things and their habitats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ounded MT Bold" panose="020F07040305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Geography: Physical and Human features; </a:t>
            </a:r>
            <a:r>
              <a:rPr lang="en-GB" dirty="0">
                <a:solidFill>
                  <a:prstClr val="black"/>
                </a:solidFill>
                <a:latin typeface="Arial Rounded MT Bold" panose="020F0704030504030204" pitchFamily="34" charset="0"/>
              </a:rPr>
              <a:t>Would you prefer to live in a hot or cold place?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ounded MT Bold" panose="020F07040305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ounded MT Bold" panose="020F07040305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History: </a:t>
            </a:r>
            <a:r>
              <a:rPr lang="en-GB" dirty="0">
                <a:solidFill>
                  <a:prstClr val="black"/>
                </a:solidFill>
                <a:latin typeface="Arial Rounded MT Bold" panose="020F0704030504030204" pitchFamily="34" charset="0"/>
              </a:rPr>
              <a:t>How was school different in the past?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ounded MT Bold" panose="020F07040305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ounded MT Bold" panose="020F07040305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Computing: </a:t>
            </a:r>
            <a:r>
              <a:rPr lang="en-GB" dirty="0">
                <a:solidFill>
                  <a:prstClr val="black"/>
                </a:solidFill>
                <a:latin typeface="Arial Rounded MT Bold" panose="020F0704030504030204" pitchFamily="34" charset="0"/>
              </a:rPr>
              <a:t>Systems and networks, programming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Online safety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ounded MT Bold" panose="020F07040305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Art: Drawing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ounded MT Bold" panose="020F07040305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DT: Structures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ounded MT Bold" panose="020F07040305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Music: Future Yard Music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ounded MT Bold" panose="020F07040305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PE: Rule Making &amp; sending and receiving games</a:t>
            </a:r>
          </a:p>
        </p:txBody>
      </p:sp>
    </p:spTree>
    <p:extLst>
      <p:ext uri="{BB962C8B-B14F-4D97-AF65-F5344CB8AC3E}">
        <p14:creationId xmlns:p14="http://schemas.microsoft.com/office/powerpoint/2010/main" val="19045784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1355" y="309489"/>
            <a:ext cx="119106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Other information for Year 2</a:t>
            </a:r>
          </a:p>
        </p:txBody>
      </p:sp>
      <p:sp>
        <p:nvSpPr>
          <p:cNvPr id="5" name="Rectangle 4"/>
          <p:cNvSpPr/>
          <p:nvPr/>
        </p:nvSpPr>
        <p:spPr>
          <a:xfrm>
            <a:off x="516486" y="2083590"/>
            <a:ext cx="1148828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The Behaviour system, our rules and expectations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6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NPS Values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Rules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Shining Star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Class Reward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Individual Reward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7402554"/>
      </p:ext>
    </p:ext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1355" y="309489"/>
            <a:ext cx="11910646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Other information for Year 2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Please bring a coat and a water bottle every day.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PE kit – please wear PE kit on Mondays and </a:t>
            </a:r>
            <a:r>
              <a:rPr lang="en-GB" sz="3200" dirty="0">
                <a:solidFill>
                  <a:prstClr val="black"/>
                </a:solidFill>
                <a:latin typeface="Arial Rounded MT Bold" panose="020F0704030504030204" pitchFamily="34" charset="0"/>
              </a:rPr>
              <a:t>Fridays.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Please ensure all items of clothing are named.</a:t>
            </a:r>
          </a:p>
          <a:p>
            <a:pPr lvl="0"/>
            <a:endParaRPr lang="en-US" sz="3600" b="1" dirty="0">
              <a:solidFill>
                <a:prstClr val="black"/>
              </a:solidFill>
            </a:endParaRPr>
          </a:p>
          <a:p>
            <a:pPr lvl="0">
              <a:defRPr/>
            </a:pPr>
            <a:endParaRPr lang="en-GB" sz="3600" dirty="0">
              <a:solidFill>
                <a:prstClr val="black"/>
              </a:solidFill>
              <a:latin typeface="Arial Rounded MT Bold" panose="020F0704030504030204" pitchFamily="34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  <a:defRPr/>
            </a:pPr>
            <a:r>
              <a:rPr lang="en-GB" sz="3200" dirty="0">
                <a:solidFill>
                  <a:prstClr val="black"/>
                </a:solidFill>
                <a:latin typeface="Arial Rounded MT Bold" panose="020F0704030504030204" pitchFamily="34" charset="0"/>
              </a:rPr>
              <a:t>Your child’s well-being is of utmost importance to me. Please use the email address  </a:t>
            </a:r>
            <a:r>
              <a:rPr lang="en-GB" sz="3200" dirty="0">
                <a:solidFill>
                  <a:prstClr val="black"/>
                </a:solidFill>
                <a:latin typeface="Arial Rounded MT Bold" panose="020F0704030504030204" pitchFamily="34" charset="0"/>
                <a:hlinkClick r:id="rId2"/>
              </a:rPr>
              <a:t>oak@nestonpri.cheshire.sch.uk</a:t>
            </a:r>
            <a:r>
              <a:rPr lang="en-GB" sz="3200" dirty="0">
                <a:solidFill>
                  <a:prstClr val="black"/>
                </a:solidFill>
                <a:latin typeface="Arial Rounded MT Bold" panose="020F0704030504030204" pitchFamily="34" charset="0"/>
              </a:rPr>
              <a:t> if you have any queries or questions and we will endeavour to respond asap.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4474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4160" y="853440"/>
            <a:ext cx="1128776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Thank you for attending today!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And thank you for your continued support in helping your children.</a:t>
            </a:r>
          </a:p>
        </p:txBody>
      </p:sp>
    </p:spTree>
    <p:extLst>
      <p:ext uri="{BB962C8B-B14F-4D97-AF65-F5344CB8AC3E}">
        <p14:creationId xmlns:p14="http://schemas.microsoft.com/office/powerpoint/2010/main" val="27781783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5EB167B309E4BA2511C079FF65561" ma:contentTypeVersion="13" ma:contentTypeDescription="Create a new document." ma:contentTypeScope="" ma:versionID="d65a1cf222f20f395a7791ed7e510a75">
  <xsd:schema xmlns:xsd="http://www.w3.org/2001/XMLSchema" xmlns:xs="http://www.w3.org/2001/XMLSchema" xmlns:p="http://schemas.microsoft.com/office/2006/metadata/properties" xmlns:ns2="e7d79aa6-a19e-4437-9fb6-76862f5d20ce" xmlns:ns3="e98d0904-a0f9-4eb2-8dc6-ee1726c663c1" targetNamespace="http://schemas.microsoft.com/office/2006/metadata/properties" ma:root="true" ma:fieldsID="0d66a3c476b8c9f8411fa1caaa9d9fe9" ns2:_="" ns3:_="">
    <xsd:import namespace="e7d79aa6-a19e-4437-9fb6-76862f5d20ce"/>
    <xsd:import namespace="e98d0904-a0f9-4eb2-8dc6-ee1726c663c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d79aa6-a19e-4437-9fb6-76862f5d20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0c7cae8-3912-4b1c-8d19-d4c055b095d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8d0904-a0f9-4eb2-8dc6-ee1726c663c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8f39fb59-0ba5-4d9f-96e7-8b7b286f3b13}" ma:internalName="TaxCatchAll" ma:showField="CatchAllData" ma:web="e98d0904-a0f9-4eb2-8dc6-ee1726c663c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7d79aa6-a19e-4437-9fb6-76862f5d20ce">
      <Terms xmlns="http://schemas.microsoft.com/office/infopath/2007/PartnerControls"/>
    </lcf76f155ced4ddcb4097134ff3c332f>
    <TaxCatchAll xmlns="e98d0904-a0f9-4eb2-8dc6-ee1726c663c1" xsi:nil="true"/>
  </documentManagement>
</p:properties>
</file>

<file path=customXml/itemProps1.xml><?xml version="1.0" encoding="utf-8"?>
<ds:datastoreItem xmlns:ds="http://schemas.openxmlformats.org/officeDocument/2006/customXml" ds:itemID="{0D0371F0-9AAA-49C7-8FF8-717220AF8853}"/>
</file>

<file path=customXml/itemProps2.xml><?xml version="1.0" encoding="utf-8"?>
<ds:datastoreItem xmlns:ds="http://schemas.openxmlformats.org/officeDocument/2006/customXml" ds:itemID="{0217382C-1856-473E-8819-709CD2DD263F}"/>
</file>

<file path=customXml/itemProps3.xml><?xml version="1.0" encoding="utf-8"?>
<ds:datastoreItem xmlns:ds="http://schemas.openxmlformats.org/officeDocument/2006/customXml" ds:itemID="{1B480225-5A09-40C5-98B1-A5EE32D2C59D}"/>
</file>

<file path=docProps/app.xml><?xml version="1.0" encoding="utf-8"?>
<Properties xmlns="http://schemas.openxmlformats.org/officeDocument/2006/extended-properties" xmlns:vt="http://schemas.openxmlformats.org/officeDocument/2006/docPropsVTypes">
  <TotalTime>659</TotalTime>
  <Words>1200</Words>
  <Application>Microsoft Office PowerPoint</Application>
  <PresentationFormat>Widescreen</PresentationFormat>
  <Paragraphs>152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Arial Rounded MT Bold</vt:lpstr>
      <vt:lpstr>Calibri</vt:lpstr>
      <vt:lpstr>Calibri Light</vt:lpstr>
      <vt:lpstr>Office Theme</vt:lpstr>
      <vt:lpstr>1_Office Theme</vt:lpstr>
      <vt:lpstr>Meet the Teacher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Liverpool John Moores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Meet the Teacher</dc:title>
  <dc:creator>Margie</dc:creator>
  <cp:lastModifiedBy>Karen Strand</cp:lastModifiedBy>
  <cp:revision>64</cp:revision>
  <cp:lastPrinted>2020-09-11T13:07:18Z</cp:lastPrinted>
  <dcterms:created xsi:type="dcterms:W3CDTF">2019-09-08T09:12:48Z</dcterms:created>
  <dcterms:modified xsi:type="dcterms:W3CDTF">2026-09-05T16:05:09Z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0x01010079F5EB167B309E4BA2511C079FF65561</vt:lpwstr>
  </property>
</Properties>
</file>